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1" r:id="rId4"/>
    <p:sldId id="257" r:id="rId5"/>
    <p:sldId id="271" r:id="rId6"/>
    <p:sldId id="259" r:id="rId7"/>
    <p:sldId id="258" r:id="rId8"/>
    <p:sldId id="260" r:id="rId9"/>
    <p:sldId id="262" r:id="rId10"/>
    <p:sldId id="269" r:id="rId11"/>
    <p:sldId id="263" r:id="rId12"/>
    <p:sldId id="264" r:id="rId13"/>
    <p:sldId id="268" r:id="rId14"/>
    <p:sldId id="274" r:id="rId15"/>
    <p:sldId id="275" r:id="rId16"/>
    <p:sldId id="276" r:id="rId17"/>
    <p:sldId id="277" r:id="rId18"/>
    <p:sldId id="265" r:id="rId19"/>
    <p:sldId id="279" r:id="rId20"/>
    <p:sldId id="280"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43"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442E9-26C0-493B-BC0B-A9EB0FCD0E7D}"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313676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442E9-26C0-493B-BC0B-A9EB0FCD0E7D}"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24049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442E9-26C0-493B-BC0B-A9EB0FCD0E7D}"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132868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442E9-26C0-493B-BC0B-A9EB0FCD0E7D}"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26395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442E9-26C0-493B-BC0B-A9EB0FCD0E7D}"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303554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442E9-26C0-493B-BC0B-A9EB0FCD0E7D}"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311058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442E9-26C0-493B-BC0B-A9EB0FCD0E7D}"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320478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442E9-26C0-493B-BC0B-A9EB0FCD0E7D}"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108601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442E9-26C0-493B-BC0B-A9EB0FCD0E7D}"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162964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442E9-26C0-493B-BC0B-A9EB0FCD0E7D}"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200069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442E9-26C0-493B-BC0B-A9EB0FCD0E7D}"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3B576-4D85-4CDC-B4CE-101FAFA6E08E}" type="slidenum">
              <a:rPr lang="en-US" smtClean="0"/>
              <a:t>‹#›</a:t>
            </a:fld>
            <a:endParaRPr lang="en-US"/>
          </a:p>
        </p:txBody>
      </p:sp>
    </p:spTree>
    <p:extLst>
      <p:ext uri="{BB962C8B-B14F-4D97-AF65-F5344CB8AC3E}">
        <p14:creationId xmlns:p14="http://schemas.microsoft.com/office/powerpoint/2010/main" val="243054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442E9-26C0-493B-BC0B-A9EB0FCD0E7D}" type="datetimeFigureOut">
              <a:rPr lang="en-US" smtClean="0"/>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3B576-4D85-4CDC-B4CE-101FAFA6E08E}" type="slidenum">
              <a:rPr lang="en-US" smtClean="0"/>
              <a:t>‹#›</a:t>
            </a:fld>
            <a:endParaRPr lang="en-US"/>
          </a:p>
        </p:txBody>
      </p:sp>
    </p:spTree>
    <p:extLst>
      <p:ext uri="{BB962C8B-B14F-4D97-AF65-F5344CB8AC3E}">
        <p14:creationId xmlns:p14="http://schemas.microsoft.com/office/powerpoint/2010/main" val="1329606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8.wmf"/><Relationship Id="rId7"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10" Type="http://schemas.openxmlformats.org/officeDocument/2006/relationships/image" Target="../media/image9.png"/><Relationship Id="rId4" Type="http://schemas.openxmlformats.org/officeDocument/2006/relationships/oleObject" Target="../embeddings/oleObject4.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oleObject" Target="../embeddings/oleObject7.bin"/><Relationship Id="rId7" Type="http://schemas.openxmlformats.org/officeDocument/2006/relationships/image" Target="../media/image13.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6.png"/><Relationship Id="rId5" Type="http://schemas.openxmlformats.org/officeDocument/2006/relationships/image" Target="../media/image14.png"/><Relationship Id="rId10" Type="http://schemas.openxmlformats.org/officeDocument/2006/relationships/image" Target="../media/image15.png"/><Relationship Id="rId4" Type="http://schemas.openxmlformats.org/officeDocument/2006/relationships/image" Target="../media/image12.wmf"/><Relationship Id="rId9" Type="http://schemas.openxmlformats.org/officeDocument/2006/relationships/image" Target="../media/image1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62000" y="1752600"/>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err="1" smtClean="0">
                <a:solidFill>
                  <a:schemeClr val="tx1"/>
                </a:solidFill>
              </a:rPr>
              <a:t>Lucrare</a:t>
            </a:r>
            <a:r>
              <a:rPr lang="en-US" sz="2400" dirty="0" smtClean="0">
                <a:solidFill>
                  <a:schemeClr val="tx1"/>
                </a:solidFill>
              </a:rPr>
              <a:t> de </a:t>
            </a:r>
            <a:r>
              <a:rPr lang="en-US" sz="2400" dirty="0" err="1" smtClean="0">
                <a:solidFill>
                  <a:schemeClr val="tx1"/>
                </a:solidFill>
              </a:rPr>
              <a:t>laborator</a:t>
            </a:r>
            <a:endParaRPr lang="en-US" sz="2400" dirty="0">
              <a:solidFill>
                <a:schemeClr val="tx1"/>
              </a:solidFill>
            </a:endParaRPr>
          </a:p>
        </p:txBody>
      </p:sp>
      <p:sp>
        <p:nvSpPr>
          <p:cNvPr id="5" name="Subtitle 2"/>
          <p:cNvSpPr txBox="1">
            <a:spLocks/>
          </p:cNvSpPr>
          <p:nvPr/>
        </p:nvSpPr>
        <p:spPr>
          <a:xfrm>
            <a:off x="762000" y="2895600"/>
            <a:ext cx="7620000" cy="457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b="1" dirty="0" err="1">
                <a:solidFill>
                  <a:schemeClr val="tx1"/>
                </a:solidFill>
              </a:rPr>
              <a:t>Măsurarea</a:t>
            </a:r>
            <a:r>
              <a:rPr lang="en-US" sz="2800" b="1" dirty="0">
                <a:solidFill>
                  <a:schemeClr val="tx1"/>
                </a:solidFill>
              </a:rPr>
              <a:t> </a:t>
            </a:r>
            <a:r>
              <a:rPr lang="en-US" sz="2800" b="1" dirty="0" err="1">
                <a:solidFill>
                  <a:schemeClr val="tx1"/>
                </a:solidFill>
              </a:rPr>
              <a:t>parametrilor</a:t>
            </a:r>
            <a:r>
              <a:rPr lang="en-US" sz="2800" b="1" dirty="0">
                <a:solidFill>
                  <a:schemeClr val="tx1"/>
                </a:solidFill>
              </a:rPr>
              <a:t> </a:t>
            </a:r>
            <a:r>
              <a:rPr lang="en-US" sz="2800" b="1" dirty="0" smtClean="0">
                <a:solidFill>
                  <a:schemeClr val="tx1"/>
                </a:solidFill>
              </a:rPr>
              <a:t>de </a:t>
            </a:r>
            <a:r>
              <a:rPr lang="en-US" sz="2800" b="1" dirty="0" err="1" smtClean="0">
                <a:solidFill>
                  <a:schemeClr val="tx1"/>
                </a:solidFill>
              </a:rPr>
              <a:t>calitate</a:t>
            </a:r>
            <a:r>
              <a:rPr lang="en-US" sz="2800" b="1" dirty="0" smtClean="0">
                <a:solidFill>
                  <a:schemeClr val="tx1"/>
                </a:solidFill>
              </a:rPr>
              <a:t> a </a:t>
            </a:r>
            <a:r>
              <a:rPr lang="en-US" sz="2800" b="1" dirty="0" err="1" smtClean="0">
                <a:solidFill>
                  <a:schemeClr val="tx1"/>
                </a:solidFill>
              </a:rPr>
              <a:t>apei</a:t>
            </a:r>
            <a:r>
              <a:rPr lang="en-US" sz="2800" b="1" dirty="0" smtClean="0">
                <a:solidFill>
                  <a:schemeClr val="tx1"/>
                </a:solidFill>
              </a:rPr>
              <a:t> </a:t>
            </a:r>
            <a:r>
              <a:rPr lang="en-US" sz="2800" b="1" dirty="0">
                <a:solidFill>
                  <a:schemeClr val="tx1"/>
                </a:solidFill>
              </a:rPr>
              <a:t>cu </a:t>
            </a:r>
            <a:r>
              <a:rPr lang="en-US" sz="2800" b="1" dirty="0" err="1">
                <a:solidFill>
                  <a:schemeClr val="tx1"/>
                </a:solidFill>
              </a:rPr>
              <a:t>trusa</a:t>
            </a:r>
            <a:r>
              <a:rPr lang="en-US" sz="2800" b="1" dirty="0">
                <a:solidFill>
                  <a:schemeClr val="tx1"/>
                </a:solidFill>
              </a:rPr>
              <a:t> MULTI 340i</a:t>
            </a:r>
          </a:p>
        </p:txBody>
      </p:sp>
      <p:sp>
        <p:nvSpPr>
          <p:cNvPr id="6"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413875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6" name="Subtitle 2"/>
          <p:cNvSpPr txBox="1">
            <a:spLocks/>
          </p:cNvSpPr>
          <p:nvPr/>
        </p:nvSpPr>
        <p:spPr>
          <a:xfrm>
            <a:off x="750022" y="140732"/>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a:t>
            </a:r>
            <a:r>
              <a:rPr lang="ro-RO" sz="2400" b="1" dirty="0">
                <a:solidFill>
                  <a:schemeClr val="tx1"/>
                </a:solidFill>
              </a:rPr>
              <a:t>conținutului</a:t>
            </a:r>
            <a:r>
              <a:rPr lang="ro-RO" sz="2400" b="1" dirty="0"/>
              <a:t> </a:t>
            </a:r>
            <a:r>
              <a:rPr lang="en-US" sz="2400" b="1" dirty="0" smtClean="0">
                <a:solidFill>
                  <a:schemeClr val="tx1"/>
                </a:solidFill>
              </a:rPr>
              <a:t>de </a:t>
            </a:r>
            <a:r>
              <a:rPr lang="en-US" sz="2400" b="1" dirty="0" err="1" smtClean="0">
                <a:solidFill>
                  <a:schemeClr val="tx1"/>
                </a:solidFill>
              </a:rPr>
              <a:t>oxigen</a:t>
            </a:r>
            <a:r>
              <a:rPr lang="en-US" sz="2400" b="1" dirty="0" smtClean="0">
                <a:solidFill>
                  <a:schemeClr val="tx1"/>
                </a:solidFill>
              </a:rPr>
              <a:t> </a:t>
            </a:r>
            <a:r>
              <a:rPr lang="en-US" sz="2400" b="1" dirty="0" err="1" smtClean="0">
                <a:solidFill>
                  <a:schemeClr val="tx1"/>
                </a:solidFill>
              </a:rPr>
              <a:t>dizolvat</a:t>
            </a:r>
            <a:endParaRPr lang="en-US" sz="2400" dirty="0">
              <a:solidFill>
                <a:schemeClr val="tx1"/>
              </a:solidFill>
            </a:endParaRPr>
          </a:p>
        </p:txBody>
      </p:sp>
      <p:sp>
        <p:nvSpPr>
          <p:cNvPr id="7" name="Subtitle 2"/>
          <p:cNvSpPr txBox="1">
            <a:spLocks/>
          </p:cNvSpPr>
          <p:nvPr/>
        </p:nvSpPr>
        <p:spPr>
          <a:xfrm>
            <a:off x="937736" y="1046421"/>
            <a:ext cx="7244572"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dirty="0" err="1" smtClean="0">
                <a:solidFill>
                  <a:schemeClr val="tx1"/>
                </a:solidFill>
              </a:rPr>
              <a:t>Oxigenul</a:t>
            </a:r>
            <a:r>
              <a:rPr lang="en-US" sz="1600" dirty="0" smtClean="0">
                <a:solidFill>
                  <a:schemeClr val="tx1"/>
                </a:solidFill>
              </a:rPr>
              <a:t> </a:t>
            </a:r>
            <a:r>
              <a:rPr lang="en-US" sz="1600" dirty="0" err="1" smtClean="0">
                <a:solidFill>
                  <a:schemeClr val="tx1"/>
                </a:solidFill>
              </a:rPr>
              <a:t>patrunde</a:t>
            </a:r>
            <a:r>
              <a:rPr lang="en-US" sz="1600" dirty="0" smtClean="0">
                <a:solidFill>
                  <a:schemeClr val="tx1"/>
                </a:solidFill>
              </a:rPr>
              <a:t> in </a:t>
            </a:r>
            <a:r>
              <a:rPr lang="en-US" sz="1600" dirty="0" err="1" smtClean="0">
                <a:solidFill>
                  <a:schemeClr val="tx1"/>
                </a:solidFill>
              </a:rPr>
              <a:t>apa</a:t>
            </a:r>
            <a:r>
              <a:rPr lang="en-US" sz="1600" dirty="0" smtClean="0">
                <a:solidFill>
                  <a:schemeClr val="tx1"/>
                </a:solidFill>
              </a:rPr>
              <a:t> </a:t>
            </a:r>
            <a:r>
              <a:rPr lang="en-US" sz="1600" dirty="0" err="1" smtClean="0">
                <a:solidFill>
                  <a:schemeClr val="tx1"/>
                </a:solidFill>
              </a:rPr>
              <a:t>prin</a:t>
            </a:r>
            <a:r>
              <a:rPr lang="en-US" sz="1600" dirty="0" smtClean="0">
                <a:solidFill>
                  <a:schemeClr val="tx1"/>
                </a:solidFill>
              </a:rPr>
              <a:t>:</a:t>
            </a:r>
          </a:p>
          <a:p>
            <a:pPr marL="285750" indent="-285750" algn="l">
              <a:buFontTx/>
              <a:buChar char="-"/>
            </a:pPr>
            <a:r>
              <a:rPr lang="en-US" sz="1600" dirty="0" err="1" smtClean="0">
                <a:solidFill>
                  <a:schemeClr val="tx1"/>
                </a:solidFill>
                <a:latin typeface="Calibri" pitchFamily="34" charset="0"/>
                <a:cs typeface="Calibri" pitchFamily="34" charset="0"/>
              </a:rPr>
              <a:t>Difuzare</a:t>
            </a:r>
            <a:r>
              <a:rPr lang="en-US" sz="1600" dirty="0" smtClean="0">
                <a:solidFill>
                  <a:schemeClr val="tx1"/>
                </a:solidFill>
                <a:latin typeface="Calibri" pitchFamily="34" charset="0"/>
                <a:cs typeface="Calibri" pitchFamily="34" charset="0"/>
              </a:rPr>
              <a:t> din </a:t>
            </a:r>
            <a:r>
              <a:rPr lang="en-US" sz="1600" dirty="0" err="1" smtClean="0">
                <a:solidFill>
                  <a:schemeClr val="tx1"/>
                </a:solidFill>
                <a:latin typeface="Calibri" pitchFamily="34" charset="0"/>
                <a:cs typeface="Calibri" pitchFamily="34" charset="0"/>
              </a:rPr>
              <a:t>aerul</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inconjurator</a:t>
            </a:r>
            <a:endParaRPr lang="en-US" sz="1600" dirty="0" smtClean="0">
              <a:solidFill>
                <a:schemeClr val="tx1"/>
              </a:solidFill>
              <a:latin typeface="Calibri" pitchFamily="34" charset="0"/>
              <a:cs typeface="Calibri" pitchFamily="34" charset="0"/>
            </a:endParaRPr>
          </a:p>
          <a:p>
            <a:pPr marL="285750" indent="-285750" algn="l">
              <a:buFontTx/>
              <a:buChar char="-"/>
            </a:pPr>
            <a:r>
              <a:rPr lang="en-US" sz="1600" dirty="0" err="1" smtClean="0">
                <a:solidFill>
                  <a:schemeClr val="tx1"/>
                </a:solidFill>
                <a:latin typeface="Calibri" pitchFamily="34" charset="0"/>
                <a:cs typeface="Calibri" pitchFamily="34" charset="0"/>
              </a:rPr>
              <a:t>Aerare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miscare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turbulenta</a:t>
            </a:r>
            <a:r>
              <a:rPr lang="en-US" sz="1600" dirty="0" smtClean="0">
                <a:solidFill>
                  <a:schemeClr val="tx1"/>
                </a:solidFill>
                <a:latin typeface="Calibri" pitchFamily="34" charset="0"/>
                <a:cs typeface="Calibri" pitchFamily="34" charset="0"/>
              </a:rPr>
              <a:t>)</a:t>
            </a:r>
          </a:p>
          <a:p>
            <a:pPr marL="285750" indent="-285750" algn="l">
              <a:buFontTx/>
              <a:buChar char="-"/>
            </a:pPr>
            <a:r>
              <a:rPr lang="en-US" sz="1600" dirty="0" err="1" smtClean="0">
                <a:solidFill>
                  <a:schemeClr val="tx1"/>
                </a:solidFill>
                <a:latin typeface="Calibri" pitchFamily="34" charset="0"/>
                <a:cs typeface="Calibri" pitchFamily="34" charset="0"/>
              </a:rPr>
              <a:t>Ca</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produs</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rezultat</a:t>
            </a:r>
            <a:r>
              <a:rPr lang="en-US" sz="1600" dirty="0" smtClean="0">
                <a:solidFill>
                  <a:schemeClr val="tx1"/>
                </a:solidFill>
                <a:latin typeface="Calibri" pitchFamily="34" charset="0"/>
                <a:cs typeface="Calibri" pitchFamily="34" charset="0"/>
              </a:rPr>
              <a:t> din </a:t>
            </a:r>
            <a:r>
              <a:rPr lang="en-US" sz="1600" dirty="0" err="1" smtClean="0">
                <a:solidFill>
                  <a:schemeClr val="tx1"/>
                </a:solidFill>
                <a:latin typeface="Calibri" pitchFamily="34" charset="0"/>
                <a:cs typeface="Calibri" pitchFamily="34" charset="0"/>
              </a:rPr>
              <a:t>fotosinteza</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plantelor</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acvatice</a:t>
            </a:r>
            <a:r>
              <a:rPr lang="en-US" sz="1600" dirty="0" smtClean="0">
                <a:solidFill>
                  <a:schemeClr val="tx1"/>
                </a:solidFill>
                <a:latin typeface="Calibri" pitchFamily="34" charset="0"/>
                <a:cs typeface="Calibri" pitchFamily="34" charset="0"/>
              </a:rPr>
              <a:t>.</a:t>
            </a:r>
          </a:p>
          <a:p>
            <a:pPr algn="l"/>
            <a:r>
              <a:rPr lang="en-US" sz="1600" dirty="0" err="1" smtClean="0">
                <a:solidFill>
                  <a:schemeClr val="tx1"/>
                </a:solidFill>
                <a:latin typeface="Calibri" pitchFamily="34" charset="0"/>
                <a:cs typeface="Calibri" pitchFamily="34" charset="0"/>
              </a:rPr>
              <a:t>Oxigenul</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este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consumat</a:t>
            </a:r>
            <a:r>
              <a:rPr lang="en-US" sz="1600" dirty="0" smtClean="0">
                <a:solidFill>
                  <a:schemeClr val="tx1"/>
                </a:solidFill>
                <a:latin typeface="Calibri" pitchFamily="34" charset="0"/>
                <a:cs typeface="Calibri" pitchFamily="34" charset="0"/>
              </a:rPr>
              <a:t> din </a:t>
            </a:r>
            <a:r>
              <a:rPr lang="en-US" sz="1600" dirty="0" err="1" smtClean="0">
                <a:solidFill>
                  <a:schemeClr val="tx1"/>
                </a:solidFill>
                <a:latin typeface="Calibri" pitchFamily="34" charset="0"/>
                <a:cs typeface="Calibri" pitchFamily="34" charset="0"/>
              </a:rPr>
              <a:t>apa</a:t>
            </a:r>
            <a:r>
              <a:rPr lang="en-US" sz="1600" dirty="0" smtClean="0">
                <a:solidFill>
                  <a:schemeClr val="tx1"/>
                </a:solidFill>
                <a:latin typeface="Calibri" pitchFamily="34" charset="0"/>
                <a:cs typeface="Calibri" pitchFamily="34" charset="0"/>
              </a:rPr>
              <a:t> de </a:t>
            </a:r>
            <a:r>
              <a:rPr lang="en-US" sz="1600" dirty="0" err="1" smtClean="0">
                <a:solidFill>
                  <a:schemeClr val="tx1"/>
                </a:solidFill>
                <a:latin typeface="Calibri" pitchFamily="34" charset="0"/>
                <a:cs typeface="Calibri" pitchFamily="34" charset="0"/>
              </a:rPr>
              <a:t>vietati</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bacterii</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si</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microorganisme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sau</a:t>
            </a:r>
            <a:r>
              <a:rPr lang="en-US" sz="1600" dirty="0" smtClean="0">
                <a:solidFill>
                  <a:schemeClr val="tx1"/>
                </a:solidFill>
                <a:latin typeface="Calibri" pitchFamily="34" charset="0"/>
                <a:cs typeface="Calibri" pitchFamily="34" charset="0"/>
              </a:rPr>
              <a:t> de </a:t>
            </a:r>
            <a:r>
              <a:rPr lang="en-US" sz="1600" dirty="0" err="1" smtClean="0">
                <a:solidFill>
                  <a:schemeClr val="tx1"/>
                </a:solidFill>
                <a:latin typeface="Calibri" pitchFamily="34" charset="0"/>
                <a:cs typeface="Calibri" pitchFamily="34" charset="0"/>
              </a:rPr>
              <a:t>substante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oxidante</a:t>
            </a:r>
            <a:r>
              <a:rPr lang="en-US" sz="1600" dirty="0">
                <a:solidFill>
                  <a:schemeClr val="tx1"/>
                </a:solidFill>
                <a:latin typeface="Calibri" pitchFamily="34" charset="0"/>
                <a:cs typeface="Calibri" pitchFamily="34" charset="0"/>
              </a:rPr>
              <a:t> </a:t>
            </a:r>
            <a:r>
              <a:rPr lang="en-US" sz="1600" dirty="0" smtClean="0">
                <a:solidFill>
                  <a:schemeClr val="tx1"/>
                </a:solidFill>
                <a:latin typeface="Calibri" pitchFamily="34" charset="0"/>
                <a:cs typeface="Calibri" pitchFamily="34" charset="0"/>
              </a:rPr>
              <a:t>din </a:t>
            </a:r>
            <a:r>
              <a:rPr lang="en-US" sz="1600" dirty="0" err="1" smtClean="0">
                <a:solidFill>
                  <a:schemeClr val="tx1"/>
                </a:solidFill>
                <a:latin typeface="Calibri" pitchFamily="34" charset="0"/>
                <a:cs typeface="Calibri" pitchFamily="34" charset="0"/>
              </a:rPr>
              <a:t>apele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reziduale</a:t>
            </a:r>
            <a:r>
              <a:rPr lang="en-US" sz="1600" dirty="0" smtClean="0">
                <a:solidFill>
                  <a:schemeClr val="tx1"/>
                </a:solidFill>
                <a:latin typeface="Calibri" pitchFamily="34" charset="0"/>
                <a:cs typeface="Calibri" pitchFamily="34" charset="0"/>
              </a:rPr>
              <a:t>.</a:t>
            </a:r>
          </a:p>
          <a:p>
            <a:pPr algn="l"/>
            <a:endParaRPr lang="en-US" sz="1600" dirty="0" smtClean="0">
              <a:solidFill>
                <a:schemeClr val="tx1"/>
              </a:solidFill>
              <a:latin typeface="Calibri" pitchFamily="34" charset="0"/>
              <a:cs typeface="Calibri" pitchFamily="34" charset="0"/>
            </a:endParaRPr>
          </a:p>
          <a:p>
            <a:pPr algn="l"/>
            <a:r>
              <a:rPr lang="en-US" sz="1600" dirty="0" err="1" smtClean="0">
                <a:solidFill>
                  <a:schemeClr val="tx1"/>
                </a:solidFill>
                <a:latin typeface="Calibri" pitchFamily="34" charset="0"/>
                <a:cs typeface="Calibri" pitchFamily="34" charset="0"/>
              </a:rPr>
              <a:t>Apa</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bogata</a:t>
            </a:r>
            <a:r>
              <a:rPr lang="en-US" sz="1600" dirty="0" smtClean="0">
                <a:solidFill>
                  <a:schemeClr val="tx1"/>
                </a:solidFill>
                <a:latin typeface="Calibri" pitchFamily="34" charset="0"/>
                <a:cs typeface="Calibri" pitchFamily="34" charset="0"/>
              </a:rPr>
              <a:t> in O</a:t>
            </a:r>
            <a:r>
              <a:rPr lang="en-US" sz="1600" baseline="-25000" dirty="0" smtClean="0">
                <a:solidFill>
                  <a:schemeClr val="tx1"/>
                </a:solidFill>
                <a:latin typeface="Calibri" pitchFamily="34" charset="0"/>
                <a:cs typeface="Calibri" pitchFamily="34" charset="0"/>
              </a:rPr>
              <a:t>2</a:t>
            </a:r>
            <a:r>
              <a:rPr lang="en-US" sz="1600" dirty="0" smtClean="0">
                <a:solidFill>
                  <a:schemeClr val="tx1"/>
                </a:solidFill>
                <a:latin typeface="Calibri" pitchFamily="34" charset="0"/>
                <a:cs typeface="Calibri" pitchFamily="34" charset="0"/>
              </a:rPr>
              <a:t> are un gust </a:t>
            </a:r>
            <a:r>
              <a:rPr lang="en-US" sz="1600" dirty="0" err="1" smtClean="0">
                <a:solidFill>
                  <a:schemeClr val="tx1"/>
                </a:solidFill>
                <a:latin typeface="Calibri" pitchFamily="34" charset="0"/>
                <a:cs typeface="Calibri" pitchFamily="34" charset="0"/>
              </a:rPr>
              <a:t>mai</a:t>
            </a:r>
            <a:r>
              <a:rPr lang="en-US" sz="1600" dirty="0" smtClean="0">
                <a:solidFill>
                  <a:schemeClr val="tx1"/>
                </a:solidFill>
                <a:latin typeface="Calibri" pitchFamily="34" charset="0"/>
                <a:cs typeface="Calibri" pitchFamily="34" charset="0"/>
              </a:rPr>
              <a:t> bun </a:t>
            </a:r>
            <a:r>
              <a:rPr lang="en-US" sz="1600" dirty="0" err="1" smtClean="0">
                <a:solidFill>
                  <a:schemeClr val="tx1"/>
                </a:solidFill>
                <a:latin typeface="Calibri" pitchFamily="34" charset="0"/>
                <a:cs typeface="Calibri" pitchFamily="34" charset="0"/>
              </a:rPr>
              <a:t>si</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este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propice</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vietii</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acvatice</a:t>
            </a:r>
            <a:r>
              <a:rPr lang="en-US" sz="1600" dirty="0" smtClean="0">
                <a:solidFill>
                  <a:schemeClr val="tx1"/>
                </a:solidFill>
                <a:latin typeface="Calibri" pitchFamily="34" charset="0"/>
                <a:cs typeface="Calibri" pitchFamily="34" charset="0"/>
              </a:rPr>
              <a:t>.</a:t>
            </a:r>
          </a:p>
          <a:p>
            <a:pPr algn="l"/>
            <a:r>
              <a:rPr lang="en-US" sz="1600" dirty="0" smtClean="0">
                <a:solidFill>
                  <a:schemeClr val="tx1"/>
                </a:solidFill>
                <a:latin typeface="Calibri" pitchFamily="34" charset="0"/>
                <a:cs typeface="Calibri" pitchFamily="34" charset="0"/>
              </a:rPr>
              <a:t>Un </a:t>
            </a:r>
            <a:r>
              <a:rPr lang="en-US" sz="1600" dirty="0" err="1" smtClean="0">
                <a:solidFill>
                  <a:schemeClr val="tx1"/>
                </a:solidFill>
                <a:latin typeface="Calibri" pitchFamily="34" charset="0"/>
                <a:cs typeface="Calibri" pitchFamily="34" charset="0"/>
              </a:rPr>
              <a:t>continut</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prea</a:t>
            </a:r>
            <a:r>
              <a:rPr lang="en-US" sz="1600" dirty="0" smtClean="0">
                <a:solidFill>
                  <a:schemeClr val="tx1"/>
                </a:solidFill>
                <a:latin typeface="Calibri" pitchFamily="34" charset="0"/>
                <a:cs typeface="Calibri" pitchFamily="34" charset="0"/>
              </a:rPr>
              <a:t> mare de O</a:t>
            </a:r>
            <a:r>
              <a:rPr lang="en-US" sz="1600" baseline="-25000" dirty="0" smtClean="0">
                <a:solidFill>
                  <a:schemeClr val="tx1"/>
                </a:solidFill>
                <a:latin typeface="Calibri" pitchFamily="34" charset="0"/>
                <a:cs typeface="Calibri" pitchFamily="34" charset="0"/>
              </a:rPr>
              <a:t>2</a:t>
            </a:r>
            <a:r>
              <a:rPr lang="en-US" sz="1600" dirty="0" smtClean="0">
                <a:solidFill>
                  <a:schemeClr val="tx1"/>
                </a:solidFill>
                <a:latin typeface="Calibri" pitchFamily="34" charset="0"/>
                <a:cs typeface="Calibri" pitchFamily="34" charset="0"/>
              </a:rPr>
              <a:t> duce la </a:t>
            </a:r>
            <a:r>
              <a:rPr lang="en-US" sz="1600" dirty="0" err="1" smtClean="0">
                <a:solidFill>
                  <a:schemeClr val="tx1"/>
                </a:solidFill>
                <a:latin typeface="Calibri" pitchFamily="34" charset="0"/>
                <a:cs typeface="Calibri" pitchFamily="34" charset="0"/>
              </a:rPr>
              <a:t>coroziunea</a:t>
            </a:r>
            <a:r>
              <a:rPr lang="en-US" sz="1600" dirty="0" smtClean="0">
                <a:solidFill>
                  <a:schemeClr val="tx1"/>
                </a:solidFill>
                <a:latin typeface="Calibri" pitchFamily="34" charset="0"/>
                <a:cs typeface="Calibri" pitchFamily="34" charset="0"/>
              </a:rPr>
              <a:t> </a:t>
            </a:r>
            <a:r>
              <a:rPr lang="en-US" sz="1600" dirty="0" err="1" smtClean="0">
                <a:solidFill>
                  <a:schemeClr val="tx1"/>
                </a:solidFill>
                <a:latin typeface="Calibri" pitchFamily="34" charset="0"/>
                <a:cs typeface="Calibri" pitchFamily="34" charset="0"/>
              </a:rPr>
              <a:t>conductelor</a:t>
            </a:r>
            <a:r>
              <a:rPr lang="en-US" sz="1600" dirty="0" smtClean="0">
                <a:solidFill>
                  <a:schemeClr val="tx1"/>
                </a:solidFill>
                <a:latin typeface="Calibri" pitchFamily="34" charset="0"/>
                <a:cs typeface="Calibri" pitchFamily="34" charset="0"/>
              </a:rPr>
              <a:t>.</a:t>
            </a:r>
            <a:endParaRPr lang="en-US" sz="1600" dirty="0">
              <a:solidFill>
                <a:schemeClr val="tx1"/>
              </a:solidFill>
              <a:latin typeface="Calibri" pitchFamily="34" charset="0"/>
              <a:cs typeface="Calibri" pitchFamily="34" charset="0"/>
            </a:endParaRPr>
          </a:p>
          <a:p>
            <a:pPr algn="l"/>
            <a:endParaRPr lang="en-US" sz="1600" dirty="0" smtClean="0">
              <a:solidFill>
                <a:schemeClr val="tx1"/>
              </a:solidFill>
            </a:endParaRPr>
          </a:p>
          <a:p>
            <a:pPr algn="l"/>
            <a:r>
              <a:rPr lang="ro-RO" sz="1600" dirty="0" smtClean="0">
                <a:solidFill>
                  <a:schemeClr val="tx1"/>
                </a:solidFill>
              </a:rPr>
              <a:t>Măsurarea </a:t>
            </a:r>
            <a:r>
              <a:rPr lang="ro-RO" sz="1600" dirty="0">
                <a:solidFill>
                  <a:schemeClr val="tx1"/>
                </a:solidFill>
              </a:rPr>
              <a:t>conținutului de oxigen dizolvat în apă depinde de:</a:t>
            </a:r>
            <a:endParaRPr lang="en-US" sz="1600" dirty="0">
              <a:solidFill>
                <a:schemeClr val="tx1"/>
              </a:solidFill>
            </a:endParaRPr>
          </a:p>
          <a:p>
            <a:pPr marL="285750" lvl="0" indent="-285750" algn="l">
              <a:buFont typeface="Arial" pitchFamily="34" charset="0"/>
              <a:buChar char="•"/>
            </a:pPr>
            <a:r>
              <a:rPr lang="ro-RO" sz="1600" dirty="0">
                <a:solidFill>
                  <a:schemeClr val="tx1"/>
                </a:solidFill>
              </a:rPr>
              <a:t>Temperatură</a:t>
            </a:r>
            <a:endParaRPr lang="en-US" sz="1600" dirty="0">
              <a:solidFill>
                <a:schemeClr val="tx1"/>
              </a:solidFill>
            </a:endParaRPr>
          </a:p>
          <a:p>
            <a:pPr marL="285750" lvl="0" indent="-285750" algn="l">
              <a:buFont typeface="Arial" pitchFamily="34" charset="0"/>
              <a:buChar char="•"/>
            </a:pPr>
            <a:r>
              <a:rPr lang="ro-RO" sz="1600" dirty="0">
                <a:solidFill>
                  <a:schemeClr val="tx1"/>
                </a:solidFill>
              </a:rPr>
              <a:t>Salinitate</a:t>
            </a:r>
            <a:endParaRPr lang="en-US" sz="1600" dirty="0">
              <a:solidFill>
                <a:schemeClr val="tx1"/>
              </a:solidFill>
            </a:endParaRPr>
          </a:p>
          <a:p>
            <a:pPr marL="285750" lvl="0" indent="-285750" algn="l">
              <a:buFont typeface="Arial" pitchFamily="34" charset="0"/>
              <a:buChar char="•"/>
            </a:pPr>
            <a:r>
              <a:rPr lang="ro-RO" sz="1600" dirty="0">
                <a:solidFill>
                  <a:schemeClr val="tx1"/>
                </a:solidFill>
              </a:rPr>
              <a:t>Presiunea atmosferică</a:t>
            </a:r>
            <a:endParaRPr lang="en-US" sz="1600" dirty="0">
              <a:solidFill>
                <a:schemeClr val="tx1"/>
              </a:solidFill>
            </a:endParaRPr>
          </a:p>
          <a:p>
            <a:pPr algn="l"/>
            <a:r>
              <a:rPr lang="en-US" sz="1800" dirty="0" smtClean="0">
                <a:solidFill>
                  <a:schemeClr val="tx1"/>
                </a:solidFill>
                <a:latin typeface="Calibri" pitchFamily="34" charset="0"/>
                <a:cs typeface="Calibri" pitchFamily="34" charset="0"/>
              </a:rPr>
              <a:t>  </a:t>
            </a:r>
            <a:endParaRPr lang="en-US" sz="1800" dirty="0">
              <a:solidFill>
                <a:schemeClr val="tx1"/>
              </a:solidFill>
              <a:latin typeface="Calibri" pitchFamily="34" charset="0"/>
              <a:cs typeface="Calibri" pitchFamily="34" charset="0"/>
            </a:endParaRPr>
          </a:p>
        </p:txBody>
      </p:sp>
      <p:sp>
        <p:nvSpPr>
          <p:cNvPr id="9"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1350998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a:t>
            </a:r>
            <a:r>
              <a:rPr lang="en-US" sz="2400" b="1" dirty="0" err="1" smtClean="0">
                <a:solidFill>
                  <a:schemeClr val="tx1"/>
                </a:solidFill>
              </a:rPr>
              <a:t>continutului</a:t>
            </a:r>
            <a:r>
              <a:rPr lang="en-US" sz="2400" b="1" dirty="0" smtClean="0">
                <a:solidFill>
                  <a:schemeClr val="tx1"/>
                </a:solidFill>
              </a:rPr>
              <a:t> de </a:t>
            </a:r>
            <a:r>
              <a:rPr lang="en-US" sz="2400" b="1" dirty="0" err="1" smtClean="0">
                <a:solidFill>
                  <a:schemeClr val="tx1"/>
                </a:solidFill>
              </a:rPr>
              <a:t>oxigen</a:t>
            </a:r>
            <a:r>
              <a:rPr lang="en-US" sz="2400" b="1" dirty="0" smtClean="0">
                <a:solidFill>
                  <a:schemeClr val="tx1"/>
                </a:solidFill>
              </a:rPr>
              <a:t> </a:t>
            </a:r>
            <a:r>
              <a:rPr lang="en-US" sz="2400" b="1" dirty="0" err="1" smtClean="0">
                <a:solidFill>
                  <a:schemeClr val="tx1"/>
                </a:solidFill>
              </a:rPr>
              <a:t>dizolvat</a:t>
            </a:r>
            <a:endParaRPr lang="en-US" sz="2400" dirty="0">
              <a:solidFill>
                <a:schemeClr val="tx1"/>
              </a:solidFill>
            </a:endParaRPr>
          </a:p>
        </p:txBody>
      </p:sp>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98" name="Subtitle 2"/>
          <p:cNvSpPr txBox="1">
            <a:spLocks/>
          </p:cNvSpPr>
          <p:nvPr/>
        </p:nvSpPr>
        <p:spPr>
          <a:xfrm>
            <a:off x="937736" y="838200"/>
            <a:ext cx="7244572"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err="1">
                <a:solidFill>
                  <a:schemeClr val="tx1"/>
                </a:solidFill>
              </a:rPr>
              <a:t>Măsurarea</a:t>
            </a:r>
            <a:r>
              <a:rPr lang="en-US" sz="1800" dirty="0">
                <a:solidFill>
                  <a:schemeClr val="tx1"/>
                </a:solidFill>
              </a:rPr>
              <a:t> </a:t>
            </a:r>
            <a:r>
              <a:rPr lang="en-US" sz="1800" dirty="0" err="1">
                <a:solidFill>
                  <a:schemeClr val="tx1"/>
                </a:solidFill>
              </a:rPr>
              <a:t>conţinutului</a:t>
            </a:r>
            <a:r>
              <a:rPr lang="en-US" sz="1800" dirty="0">
                <a:solidFill>
                  <a:schemeClr val="tx1"/>
                </a:solidFill>
              </a:rPr>
              <a:t> de O</a:t>
            </a:r>
            <a:r>
              <a:rPr lang="en-US" sz="1800" baseline="-25000" dirty="0">
                <a:solidFill>
                  <a:schemeClr val="tx1"/>
                </a:solidFill>
              </a:rPr>
              <a:t>2</a:t>
            </a:r>
            <a:r>
              <a:rPr lang="en-US" sz="1800" dirty="0">
                <a:solidFill>
                  <a:schemeClr val="tx1"/>
                </a:solidFill>
              </a:rPr>
              <a:t> </a:t>
            </a:r>
            <a:r>
              <a:rPr lang="en-US" sz="1800" dirty="0" err="1">
                <a:solidFill>
                  <a:schemeClr val="tx1"/>
                </a:solidFill>
              </a:rPr>
              <a:t>dizolvat</a:t>
            </a:r>
            <a:r>
              <a:rPr lang="en-US" sz="1800" dirty="0">
                <a:solidFill>
                  <a:schemeClr val="tx1"/>
                </a:solidFill>
              </a:rPr>
              <a:t> se face </a:t>
            </a:r>
            <a:r>
              <a:rPr lang="en-US" sz="1800" dirty="0" err="1">
                <a:solidFill>
                  <a:schemeClr val="tx1"/>
                </a:solidFill>
              </a:rPr>
              <a:t>prin</a:t>
            </a:r>
            <a:r>
              <a:rPr lang="en-US" sz="1800" dirty="0">
                <a:solidFill>
                  <a:schemeClr val="tx1"/>
                </a:solidFill>
              </a:rPr>
              <a:t> </a:t>
            </a:r>
            <a:r>
              <a:rPr lang="en-US" sz="1800" dirty="0" err="1">
                <a:solidFill>
                  <a:schemeClr val="tx1"/>
                </a:solidFill>
              </a:rPr>
              <a:t>determinarea</a:t>
            </a:r>
            <a:r>
              <a:rPr lang="en-US" sz="1800" dirty="0">
                <a:solidFill>
                  <a:schemeClr val="tx1"/>
                </a:solidFill>
              </a:rPr>
              <a:t> </a:t>
            </a:r>
            <a:r>
              <a:rPr lang="en-US" sz="1800" dirty="0" err="1">
                <a:solidFill>
                  <a:schemeClr val="tx1"/>
                </a:solidFill>
              </a:rPr>
              <a:t>presiunii</a:t>
            </a:r>
            <a:r>
              <a:rPr lang="en-US" sz="1800" dirty="0">
                <a:solidFill>
                  <a:schemeClr val="tx1"/>
                </a:solidFill>
              </a:rPr>
              <a:t> </a:t>
            </a:r>
            <a:r>
              <a:rPr lang="en-US" sz="1800" dirty="0" err="1">
                <a:solidFill>
                  <a:schemeClr val="tx1"/>
                </a:solidFill>
              </a:rPr>
              <a:t>parţiale</a:t>
            </a:r>
            <a:r>
              <a:rPr lang="en-US" sz="1800" dirty="0">
                <a:solidFill>
                  <a:schemeClr val="tx1"/>
                </a:solidFill>
              </a:rPr>
              <a:t> a </a:t>
            </a:r>
            <a:r>
              <a:rPr lang="en-US" sz="1800" dirty="0" err="1">
                <a:solidFill>
                  <a:schemeClr val="tx1"/>
                </a:solidFill>
              </a:rPr>
              <a:t>oxigenului</a:t>
            </a:r>
            <a:r>
              <a:rPr lang="en-US" sz="1800" dirty="0">
                <a:solidFill>
                  <a:schemeClr val="tx1"/>
                </a:solidFill>
              </a:rPr>
              <a:t> </a:t>
            </a:r>
            <a:r>
              <a:rPr lang="en-US" sz="1800" dirty="0" err="1">
                <a:solidFill>
                  <a:schemeClr val="tx1"/>
                </a:solidFill>
              </a:rPr>
              <a:t>în</a:t>
            </a:r>
            <a:r>
              <a:rPr lang="en-US" sz="1800" dirty="0">
                <a:solidFill>
                  <a:schemeClr val="tx1"/>
                </a:solidFill>
              </a:rPr>
              <a:t> </a:t>
            </a:r>
            <a:r>
              <a:rPr lang="en-US" sz="1800" dirty="0" err="1">
                <a:solidFill>
                  <a:schemeClr val="tx1"/>
                </a:solidFill>
              </a:rPr>
              <a:t>soluţie</a:t>
            </a:r>
            <a:r>
              <a:rPr lang="en-US" sz="1800" dirty="0">
                <a:solidFill>
                  <a:schemeClr val="tx1"/>
                </a:solidFill>
              </a:rPr>
              <a:t> </a:t>
            </a:r>
            <a:r>
              <a:rPr lang="en-US" sz="1800" dirty="0" err="1">
                <a:solidFill>
                  <a:schemeClr val="tx1"/>
                </a:solidFill>
              </a:rPr>
              <a:t>şi</a:t>
            </a:r>
            <a:r>
              <a:rPr lang="en-US" sz="1800" dirty="0">
                <a:solidFill>
                  <a:schemeClr val="tx1"/>
                </a:solidFill>
              </a:rPr>
              <a:t> </a:t>
            </a:r>
            <a:r>
              <a:rPr lang="en-US" sz="1800" dirty="0" err="1">
                <a:solidFill>
                  <a:schemeClr val="tx1"/>
                </a:solidFill>
              </a:rPr>
              <a:t>conversia</a:t>
            </a:r>
            <a:r>
              <a:rPr lang="en-US" sz="1800" dirty="0">
                <a:solidFill>
                  <a:schemeClr val="tx1"/>
                </a:solidFill>
              </a:rPr>
              <a:t> </a:t>
            </a:r>
            <a:r>
              <a:rPr lang="en-US" sz="1800" dirty="0" err="1">
                <a:solidFill>
                  <a:schemeClr val="tx1"/>
                </a:solidFill>
              </a:rPr>
              <a:t>acesteia</a:t>
            </a:r>
            <a:r>
              <a:rPr lang="en-US" sz="1800" dirty="0">
                <a:solidFill>
                  <a:schemeClr val="tx1"/>
                </a:solidFill>
              </a:rPr>
              <a:t> </a:t>
            </a:r>
            <a:r>
              <a:rPr lang="en-US" sz="1800" dirty="0" err="1">
                <a:solidFill>
                  <a:schemeClr val="tx1"/>
                </a:solidFill>
              </a:rPr>
              <a:t>în</a:t>
            </a:r>
            <a:r>
              <a:rPr lang="en-US" sz="1800" dirty="0">
                <a:solidFill>
                  <a:schemeClr val="tx1"/>
                </a:solidFill>
              </a:rPr>
              <a:t> </a:t>
            </a:r>
            <a:r>
              <a:rPr lang="en-US" sz="1800" dirty="0" err="1">
                <a:solidFill>
                  <a:schemeClr val="tx1"/>
                </a:solidFill>
              </a:rPr>
              <a:t>concentraţie</a:t>
            </a:r>
            <a:r>
              <a:rPr lang="en-US" sz="1800" dirty="0">
                <a:solidFill>
                  <a:schemeClr val="tx1"/>
                </a:solidFill>
              </a:rPr>
              <a:t> </a:t>
            </a:r>
            <a:r>
              <a:rPr lang="en-US" sz="1800" dirty="0" err="1">
                <a:solidFill>
                  <a:schemeClr val="tx1"/>
                </a:solidFill>
              </a:rPr>
              <a:t>masică</a:t>
            </a:r>
            <a:r>
              <a:rPr lang="en-US" sz="1800" dirty="0">
                <a:solidFill>
                  <a:schemeClr val="tx1"/>
                </a:solidFill>
              </a:rPr>
              <a:t> </a:t>
            </a:r>
            <a:r>
              <a:rPr lang="en-US" sz="1800" dirty="0" err="1">
                <a:solidFill>
                  <a:schemeClr val="tx1"/>
                </a:solidFill>
              </a:rPr>
              <a:t>sau</a:t>
            </a:r>
            <a:r>
              <a:rPr lang="en-US" sz="1800" dirty="0">
                <a:solidFill>
                  <a:schemeClr val="tx1"/>
                </a:solidFill>
              </a:rPr>
              <a:t> </a:t>
            </a:r>
            <a:r>
              <a:rPr lang="en-US" sz="1800" dirty="0" err="1">
                <a:solidFill>
                  <a:schemeClr val="tx1"/>
                </a:solidFill>
              </a:rPr>
              <a:t>în</a:t>
            </a:r>
            <a:r>
              <a:rPr lang="en-US" sz="1800" dirty="0">
                <a:solidFill>
                  <a:schemeClr val="tx1"/>
                </a:solidFill>
              </a:rPr>
              <a:t> </a:t>
            </a:r>
            <a:r>
              <a:rPr lang="en-US" sz="1800" dirty="0" err="1">
                <a:solidFill>
                  <a:schemeClr val="tx1"/>
                </a:solidFill>
              </a:rPr>
              <a:t>procent</a:t>
            </a:r>
            <a:r>
              <a:rPr lang="en-US" sz="1800" dirty="0">
                <a:solidFill>
                  <a:schemeClr val="tx1"/>
                </a:solidFill>
              </a:rPr>
              <a:t> din </a:t>
            </a:r>
            <a:r>
              <a:rPr lang="en-US" sz="1800" dirty="0" err="1">
                <a:solidFill>
                  <a:schemeClr val="tx1"/>
                </a:solidFill>
              </a:rPr>
              <a:t>saturaţie</a:t>
            </a:r>
            <a:r>
              <a:rPr lang="en-US" sz="1800" dirty="0" smtClean="0">
                <a:solidFill>
                  <a:schemeClr val="tx1"/>
                </a:solidFill>
              </a:rPr>
              <a:t>.</a:t>
            </a:r>
          </a:p>
          <a:p>
            <a:pPr algn="l"/>
            <a:r>
              <a:rPr lang="vi-VN" sz="1800" dirty="0">
                <a:solidFill>
                  <a:schemeClr val="tx1"/>
                </a:solidFill>
                <a:latin typeface="Calibri" pitchFamily="34" charset="0"/>
                <a:cs typeface="Calibri" pitchFamily="34" charset="0"/>
              </a:rPr>
              <a:t>Calculul se face pe baza unei relaţii între </a:t>
            </a:r>
            <a:r>
              <a:rPr lang="en-US" sz="1800" dirty="0" err="1">
                <a:solidFill>
                  <a:schemeClr val="tx1"/>
                </a:solidFill>
                <a:latin typeface="Calibri" pitchFamily="34" charset="0"/>
                <a:cs typeface="Calibri" pitchFamily="34" charset="0"/>
              </a:rPr>
              <a:t>solubilitatea</a:t>
            </a:r>
            <a:r>
              <a:rPr lang="en-US" sz="1800" dirty="0">
                <a:solidFill>
                  <a:schemeClr val="tx1"/>
                </a:solidFill>
                <a:latin typeface="Calibri" pitchFamily="34" charset="0"/>
                <a:cs typeface="Calibri" pitchFamily="34" charset="0"/>
              </a:rPr>
              <a:t> </a:t>
            </a:r>
            <a:r>
              <a:rPr lang="vi-VN" sz="1800" dirty="0">
                <a:solidFill>
                  <a:schemeClr val="tx1"/>
                </a:solidFill>
                <a:latin typeface="Calibri" pitchFamily="34" charset="0"/>
                <a:cs typeface="Calibri" pitchFamily="34" charset="0"/>
              </a:rPr>
              <a:t>oxigenului</a:t>
            </a:r>
            <a:r>
              <a:rPr lang="en-US" sz="1800" dirty="0">
                <a:solidFill>
                  <a:schemeClr val="tx1"/>
                </a:solidFill>
                <a:latin typeface="Calibri" pitchFamily="34" charset="0"/>
                <a:cs typeface="Calibri" pitchFamily="34" charset="0"/>
              </a:rPr>
              <a:t>,</a:t>
            </a:r>
            <a:r>
              <a:rPr lang="vi-VN" sz="1800" dirty="0">
                <a:solidFill>
                  <a:schemeClr val="tx1"/>
                </a:solidFill>
                <a:latin typeface="Calibri" pitchFamily="34" charset="0"/>
                <a:cs typeface="Calibri" pitchFamily="34" charset="0"/>
              </a:rPr>
              <a:t> s</a:t>
            </a:r>
            <a:r>
              <a:rPr lang="en-US" sz="1800" dirty="0" err="1">
                <a:solidFill>
                  <a:schemeClr val="tx1"/>
                </a:solidFill>
                <a:latin typeface="Calibri" pitchFamily="34" charset="0"/>
                <a:cs typeface="Calibri" pitchFamily="34" charset="0"/>
              </a:rPr>
              <a:t>alinitatea</a:t>
            </a:r>
            <a:r>
              <a:rPr lang="en-US" sz="1800" dirty="0">
                <a:solidFill>
                  <a:schemeClr val="tx1"/>
                </a:solidFill>
                <a:latin typeface="Calibri" pitchFamily="34" charset="0"/>
                <a:cs typeface="Calibri" pitchFamily="34" charset="0"/>
              </a:rPr>
              <a:t> </a:t>
            </a:r>
            <a:r>
              <a:rPr lang="en-US" sz="1800" dirty="0" err="1">
                <a:solidFill>
                  <a:schemeClr val="tx1"/>
                </a:solidFill>
                <a:latin typeface="Calibri" pitchFamily="34" charset="0"/>
                <a:cs typeface="Calibri" pitchFamily="34" charset="0"/>
              </a:rPr>
              <a:t>apei</a:t>
            </a:r>
            <a:r>
              <a:rPr lang="vi-VN" sz="1800" dirty="0">
                <a:solidFill>
                  <a:schemeClr val="tx1"/>
                </a:solidFill>
                <a:latin typeface="Calibri" pitchFamily="34" charset="0"/>
                <a:cs typeface="Calibri" pitchFamily="34" charset="0"/>
              </a:rPr>
              <a:t>, temperatură, şi presiunea atmosferică. Aparatul compensează automat ultimii 2 parametri.</a:t>
            </a:r>
            <a:endParaRPr lang="en-US" sz="1800" dirty="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258" y="2743199"/>
            <a:ext cx="5755342" cy="3587497"/>
          </a:xfrm>
          <a:prstGeom prst="rect">
            <a:avLst/>
          </a:prstGeom>
        </p:spPr>
      </p:pic>
      <p:sp>
        <p:nvSpPr>
          <p:cNvPr id="8"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66712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8"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a:t>
            </a:r>
            <a:r>
              <a:rPr lang="ro-RO" sz="2400" b="1" dirty="0">
                <a:solidFill>
                  <a:schemeClr val="tx1"/>
                </a:solidFill>
              </a:rPr>
              <a:t>conținutului</a:t>
            </a:r>
            <a:r>
              <a:rPr lang="ro-RO" sz="2400" b="1" dirty="0"/>
              <a:t> </a:t>
            </a:r>
            <a:r>
              <a:rPr lang="en-US" sz="2400" b="1" dirty="0" smtClean="0">
                <a:solidFill>
                  <a:schemeClr val="tx1"/>
                </a:solidFill>
              </a:rPr>
              <a:t>de </a:t>
            </a:r>
            <a:r>
              <a:rPr lang="en-US" sz="2400" b="1" dirty="0" err="1" smtClean="0">
                <a:solidFill>
                  <a:schemeClr val="tx1"/>
                </a:solidFill>
              </a:rPr>
              <a:t>oxigen</a:t>
            </a:r>
            <a:r>
              <a:rPr lang="en-US" sz="2400" b="1" dirty="0" smtClean="0">
                <a:solidFill>
                  <a:schemeClr val="tx1"/>
                </a:solidFill>
              </a:rPr>
              <a:t> </a:t>
            </a:r>
            <a:r>
              <a:rPr lang="en-US" sz="2400" b="1" dirty="0" err="1" smtClean="0">
                <a:solidFill>
                  <a:schemeClr val="tx1"/>
                </a:solidFill>
              </a:rPr>
              <a:t>dizolvat</a:t>
            </a:r>
            <a:endParaRPr lang="en-US" sz="2400" dirty="0">
              <a:solidFill>
                <a:schemeClr val="tx1"/>
              </a:solidFill>
            </a:endParaRPr>
          </a:p>
        </p:txBody>
      </p:sp>
      <p:sp>
        <p:nvSpPr>
          <p:cNvPr id="9" name="Subtitle 2"/>
          <p:cNvSpPr txBox="1">
            <a:spLocks/>
          </p:cNvSpPr>
          <p:nvPr/>
        </p:nvSpPr>
        <p:spPr>
          <a:xfrm>
            <a:off x="727075" y="762000"/>
            <a:ext cx="7798360"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err="1">
                <a:solidFill>
                  <a:schemeClr val="tx1"/>
                </a:solidFill>
              </a:rPr>
              <a:t>Cănd</a:t>
            </a:r>
            <a:r>
              <a:rPr lang="en-US" sz="1800" dirty="0">
                <a:solidFill>
                  <a:schemeClr val="tx1"/>
                </a:solidFill>
              </a:rPr>
              <a:t> se </a:t>
            </a:r>
            <a:r>
              <a:rPr lang="en-US" sz="1800" dirty="0" err="1">
                <a:solidFill>
                  <a:schemeClr val="tx1"/>
                </a:solidFill>
              </a:rPr>
              <a:t>aplică</a:t>
            </a:r>
            <a:r>
              <a:rPr lang="en-US" sz="1800" dirty="0">
                <a:solidFill>
                  <a:schemeClr val="tx1"/>
                </a:solidFill>
              </a:rPr>
              <a:t> o </a:t>
            </a:r>
            <a:r>
              <a:rPr lang="en-US" sz="1800" dirty="0" err="1">
                <a:solidFill>
                  <a:schemeClr val="tx1"/>
                </a:solidFill>
              </a:rPr>
              <a:t>tensiune</a:t>
            </a:r>
            <a:r>
              <a:rPr lang="en-US" sz="1800" dirty="0">
                <a:solidFill>
                  <a:schemeClr val="tx1"/>
                </a:solidFill>
              </a:rPr>
              <a:t> </a:t>
            </a:r>
            <a:r>
              <a:rPr lang="en-US" sz="1800" dirty="0" err="1">
                <a:solidFill>
                  <a:schemeClr val="tx1"/>
                </a:solidFill>
              </a:rPr>
              <a:t>între</a:t>
            </a:r>
            <a:r>
              <a:rPr lang="en-US" sz="1800" dirty="0">
                <a:solidFill>
                  <a:schemeClr val="tx1"/>
                </a:solidFill>
              </a:rPr>
              <a:t> </a:t>
            </a:r>
            <a:r>
              <a:rPr lang="en-US" sz="1800" dirty="0" err="1">
                <a:solidFill>
                  <a:schemeClr val="tx1"/>
                </a:solidFill>
              </a:rPr>
              <a:t>anod</a:t>
            </a:r>
            <a:r>
              <a:rPr lang="en-US" sz="1800" dirty="0">
                <a:solidFill>
                  <a:schemeClr val="tx1"/>
                </a:solidFill>
              </a:rPr>
              <a:t> </a:t>
            </a:r>
            <a:r>
              <a:rPr lang="en-US" sz="1800" dirty="0" err="1">
                <a:solidFill>
                  <a:schemeClr val="tx1"/>
                </a:solidFill>
              </a:rPr>
              <a:t>şi</a:t>
            </a:r>
            <a:r>
              <a:rPr lang="en-US" sz="1800" dirty="0">
                <a:solidFill>
                  <a:schemeClr val="tx1"/>
                </a:solidFill>
              </a:rPr>
              <a:t> </a:t>
            </a:r>
            <a:r>
              <a:rPr lang="en-US" sz="1800" dirty="0" err="1">
                <a:solidFill>
                  <a:schemeClr val="tx1"/>
                </a:solidFill>
              </a:rPr>
              <a:t>catod</a:t>
            </a:r>
            <a:r>
              <a:rPr lang="en-US" sz="1800" dirty="0">
                <a:solidFill>
                  <a:schemeClr val="tx1"/>
                </a:solidFill>
              </a:rPr>
              <a:t>, O</a:t>
            </a:r>
            <a:r>
              <a:rPr lang="en-US" sz="1800" baseline="-25000" dirty="0">
                <a:solidFill>
                  <a:schemeClr val="tx1"/>
                </a:solidFill>
              </a:rPr>
              <a:t>2</a:t>
            </a:r>
            <a:r>
              <a:rPr lang="en-US" sz="1800" dirty="0">
                <a:solidFill>
                  <a:schemeClr val="tx1"/>
                </a:solidFill>
              </a:rPr>
              <a:t> </a:t>
            </a:r>
            <a:r>
              <a:rPr lang="en-US" sz="1800" dirty="0" err="1">
                <a:solidFill>
                  <a:schemeClr val="tx1"/>
                </a:solidFill>
              </a:rPr>
              <a:t>este</a:t>
            </a:r>
            <a:r>
              <a:rPr lang="en-US" sz="1800" dirty="0">
                <a:solidFill>
                  <a:schemeClr val="tx1"/>
                </a:solidFill>
              </a:rPr>
              <a:t> </a:t>
            </a:r>
            <a:r>
              <a:rPr lang="en-US" sz="1800" dirty="0" err="1">
                <a:solidFill>
                  <a:schemeClr val="tx1"/>
                </a:solidFill>
              </a:rPr>
              <a:t>redus</a:t>
            </a:r>
            <a:r>
              <a:rPr lang="en-US" sz="1800" dirty="0">
                <a:solidFill>
                  <a:schemeClr val="tx1"/>
                </a:solidFill>
              </a:rPr>
              <a:t> la </a:t>
            </a:r>
            <a:r>
              <a:rPr lang="en-US" sz="1800" dirty="0" err="1" smtClean="0">
                <a:solidFill>
                  <a:schemeClr val="tx1"/>
                </a:solidFill>
              </a:rPr>
              <a:t>catod</a:t>
            </a:r>
            <a:r>
              <a:rPr lang="en-US" sz="1800" dirty="0" smtClean="0">
                <a:solidFill>
                  <a:schemeClr val="tx1"/>
                </a:solidFill>
              </a:rPr>
              <a:t>, </a:t>
            </a:r>
            <a:r>
              <a:rPr lang="en-US" sz="1800" dirty="0" err="1">
                <a:solidFill>
                  <a:schemeClr val="tx1"/>
                </a:solidFill>
              </a:rPr>
              <a:t>producându</a:t>
            </a:r>
            <a:r>
              <a:rPr lang="en-US" sz="1800" dirty="0">
                <a:solidFill>
                  <a:schemeClr val="tx1"/>
                </a:solidFill>
              </a:rPr>
              <a:t>-se </a:t>
            </a:r>
            <a:r>
              <a:rPr lang="en-US" sz="1800" dirty="0" err="1">
                <a:solidFill>
                  <a:schemeClr val="tx1"/>
                </a:solidFill>
              </a:rPr>
              <a:t>ioni</a:t>
            </a:r>
            <a:r>
              <a:rPr lang="en-US" sz="1800" dirty="0">
                <a:solidFill>
                  <a:schemeClr val="tx1"/>
                </a:solidFill>
              </a:rPr>
              <a:t> </a:t>
            </a:r>
            <a:r>
              <a:rPr lang="en-US" sz="1800" dirty="0" err="1">
                <a:solidFill>
                  <a:schemeClr val="tx1"/>
                </a:solidFill>
              </a:rPr>
              <a:t>ce</a:t>
            </a:r>
            <a:r>
              <a:rPr lang="en-US" sz="1800" dirty="0">
                <a:solidFill>
                  <a:schemeClr val="tx1"/>
                </a:solidFill>
              </a:rPr>
              <a:t> </a:t>
            </a:r>
            <a:r>
              <a:rPr lang="en-US" sz="1800" dirty="0" err="1">
                <a:solidFill>
                  <a:schemeClr val="tx1"/>
                </a:solidFill>
              </a:rPr>
              <a:t>duc</a:t>
            </a:r>
            <a:r>
              <a:rPr lang="en-US" sz="1800" dirty="0">
                <a:solidFill>
                  <a:schemeClr val="tx1"/>
                </a:solidFill>
              </a:rPr>
              <a:t> la </a:t>
            </a:r>
            <a:r>
              <a:rPr lang="en-US" sz="1800" dirty="0" err="1">
                <a:solidFill>
                  <a:schemeClr val="tx1"/>
                </a:solidFill>
              </a:rPr>
              <a:t>creşterea</a:t>
            </a:r>
            <a:r>
              <a:rPr lang="en-US" sz="1800" dirty="0">
                <a:solidFill>
                  <a:schemeClr val="tx1"/>
                </a:solidFill>
              </a:rPr>
              <a:t> </a:t>
            </a:r>
            <a:r>
              <a:rPr lang="en-US" sz="1800" dirty="0" err="1">
                <a:solidFill>
                  <a:schemeClr val="tx1"/>
                </a:solidFill>
              </a:rPr>
              <a:t>curentului</a:t>
            </a:r>
            <a:r>
              <a:rPr lang="en-US" sz="1800" dirty="0">
                <a:solidFill>
                  <a:schemeClr val="tx1"/>
                </a:solidFill>
              </a:rPr>
              <a:t> </a:t>
            </a:r>
            <a:r>
              <a:rPr lang="en-US" sz="1800" dirty="0" err="1">
                <a:solidFill>
                  <a:schemeClr val="tx1"/>
                </a:solidFill>
              </a:rPr>
              <a:t>prin</a:t>
            </a:r>
            <a:r>
              <a:rPr lang="en-US" sz="1800" dirty="0">
                <a:solidFill>
                  <a:schemeClr val="tx1"/>
                </a:solidFill>
              </a:rPr>
              <a:t> </a:t>
            </a:r>
            <a:r>
              <a:rPr lang="en-US" sz="1800" dirty="0" err="1">
                <a:solidFill>
                  <a:schemeClr val="tx1"/>
                </a:solidFill>
              </a:rPr>
              <a:t>probă</a:t>
            </a:r>
            <a:r>
              <a:rPr lang="en-US" sz="1800" dirty="0">
                <a:solidFill>
                  <a:schemeClr val="tx1"/>
                </a:solidFill>
              </a:rPr>
              <a:t>. </a:t>
            </a:r>
          </a:p>
          <a:p>
            <a:pPr algn="l"/>
            <a:r>
              <a:rPr lang="en-US" sz="1800" dirty="0" err="1">
                <a:solidFill>
                  <a:schemeClr val="tx1"/>
                </a:solidFill>
              </a:rPr>
              <a:t>Curentul</a:t>
            </a:r>
            <a:r>
              <a:rPr lang="en-US" sz="1800" dirty="0">
                <a:solidFill>
                  <a:schemeClr val="tx1"/>
                </a:solidFill>
              </a:rPr>
              <a:t> </a:t>
            </a:r>
            <a:r>
              <a:rPr lang="en-US" sz="1800" dirty="0" err="1">
                <a:solidFill>
                  <a:schemeClr val="tx1"/>
                </a:solidFill>
              </a:rPr>
              <a:t>este</a:t>
            </a:r>
            <a:r>
              <a:rPr lang="en-US" sz="1800" dirty="0">
                <a:solidFill>
                  <a:schemeClr val="tx1"/>
                </a:solidFill>
              </a:rPr>
              <a:t> </a:t>
            </a:r>
            <a:r>
              <a:rPr lang="en-US" sz="1800" dirty="0" err="1">
                <a:solidFill>
                  <a:schemeClr val="tx1"/>
                </a:solidFill>
              </a:rPr>
              <a:t>proporţional</a:t>
            </a:r>
            <a:r>
              <a:rPr lang="en-US" sz="1800" dirty="0">
                <a:solidFill>
                  <a:schemeClr val="tx1"/>
                </a:solidFill>
              </a:rPr>
              <a:t> cu </a:t>
            </a:r>
            <a:r>
              <a:rPr lang="en-US" sz="1800" dirty="0" err="1">
                <a:solidFill>
                  <a:schemeClr val="tx1"/>
                </a:solidFill>
              </a:rPr>
              <a:t>presiunea</a:t>
            </a:r>
            <a:r>
              <a:rPr lang="en-US" sz="1800" dirty="0">
                <a:solidFill>
                  <a:schemeClr val="tx1"/>
                </a:solidFill>
              </a:rPr>
              <a:t> </a:t>
            </a:r>
            <a:r>
              <a:rPr lang="en-US" sz="1800" dirty="0" err="1">
                <a:solidFill>
                  <a:schemeClr val="tx1"/>
                </a:solidFill>
              </a:rPr>
              <a:t>parţială</a:t>
            </a:r>
            <a:r>
              <a:rPr lang="en-US" sz="1800" dirty="0">
                <a:solidFill>
                  <a:schemeClr val="tx1"/>
                </a:solidFill>
              </a:rPr>
              <a:t> a O</a:t>
            </a:r>
            <a:r>
              <a:rPr lang="en-US" sz="1800" baseline="-25000" dirty="0">
                <a:solidFill>
                  <a:schemeClr val="tx1"/>
                </a:solidFill>
              </a:rPr>
              <a:t>2</a:t>
            </a:r>
            <a:r>
              <a:rPr lang="en-US" sz="1800" dirty="0">
                <a:solidFill>
                  <a:schemeClr val="tx1"/>
                </a:solidFill>
              </a:rPr>
              <a:t> din </a:t>
            </a:r>
            <a:r>
              <a:rPr lang="en-US" sz="1800" dirty="0" err="1">
                <a:solidFill>
                  <a:schemeClr val="tx1"/>
                </a:solidFill>
              </a:rPr>
              <a:t>lichid</a:t>
            </a:r>
            <a:r>
              <a:rPr lang="en-US" sz="1800" dirty="0">
                <a:solidFill>
                  <a:schemeClr val="tx1"/>
                </a:solidFill>
              </a:rPr>
              <a:t>.</a:t>
            </a:r>
          </a:p>
          <a:p>
            <a:pPr algn="l"/>
            <a:r>
              <a:rPr lang="en-US" sz="1600" dirty="0">
                <a:solidFill>
                  <a:schemeClr val="tx1"/>
                </a:solidFill>
              </a:rPr>
              <a:t> </a:t>
            </a:r>
          </a:p>
          <a:p>
            <a:pPr algn="l"/>
            <a:endParaRPr lang="en-US" sz="1800" dirty="0">
              <a:solidFill>
                <a:schemeClr val="tx1"/>
              </a:solidFill>
            </a:endParaRPr>
          </a:p>
          <a:p>
            <a:pPr algn="l"/>
            <a:r>
              <a:rPr lang="en-US" sz="1800" dirty="0" err="1" smtClean="0">
                <a:solidFill>
                  <a:schemeClr val="tx1"/>
                </a:solidFill>
              </a:rPr>
              <a:t>Catod</a:t>
            </a:r>
            <a:r>
              <a:rPr lang="en-US" sz="1800" dirty="0" smtClean="0">
                <a:solidFill>
                  <a:schemeClr val="tx1"/>
                </a:solidFill>
              </a:rPr>
              <a:t> </a:t>
            </a:r>
            <a:r>
              <a:rPr lang="en-US" sz="1800" dirty="0">
                <a:solidFill>
                  <a:schemeClr val="tx1"/>
                </a:solidFill>
              </a:rPr>
              <a:t>– Au</a:t>
            </a:r>
          </a:p>
          <a:p>
            <a:pPr algn="l"/>
            <a:r>
              <a:rPr lang="en-US" sz="1800" dirty="0" err="1">
                <a:solidFill>
                  <a:schemeClr val="tx1"/>
                </a:solidFill>
              </a:rPr>
              <a:t>Anod</a:t>
            </a:r>
            <a:r>
              <a:rPr lang="en-US" sz="1800" dirty="0">
                <a:solidFill>
                  <a:schemeClr val="tx1"/>
                </a:solidFill>
              </a:rPr>
              <a:t> – </a:t>
            </a:r>
            <a:r>
              <a:rPr lang="en-US" sz="1800" dirty="0" err="1">
                <a:solidFill>
                  <a:schemeClr val="tx1"/>
                </a:solidFill>
              </a:rPr>
              <a:t>Pb</a:t>
            </a:r>
            <a:endParaRPr lang="en-US" sz="1800" dirty="0">
              <a:solidFill>
                <a:schemeClr val="tx1"/>
              </a:solidFill>
            </a:endParaRPr>
          </a:p>
          <a:p>
            <a:pPr algn="l"/>
            <a:r>
              <a:rPr lang="en-US" sz="1800" dirty="0" err="1">
                <a:solidFill>
                  <a:schemeClr val="tx1"/>
                </a:solidFill>
              </a:rPr>
              <a:t>Electrolit</a:t>
            </a:r>
            <a:r>
              <a:rPr lang="en-US" sz="1800" dirty="0">
                <a:solidFill>
                  <a:schemeClr val="tx1"/>
                </a:solidFill>
              </a:rPr>
              <a:t> </a:t>
            </a:r>
            <a:r>
              <a:rPr lang="en-US" sz="1800" dirty="0" smtClean="0">
                <a:solidFill>
                  <a:schemeClr val="tx1"/>
                </a:solidFill>
              </a:rPr>
              <a:t>– </a:t>
            </a:r>
            <a:r>
              <a:rPr lang="en-US" sz="1800" dirty="0" err="1" smtClean="0">
                <a:solidFill>
                  <a:schemeClr val="tx1"/>
                </a:solidFill>
              </a:rPr>
              <a:t>KBr</a:t>
            </a:r>
            <a:endParaRPr lang="en-US" sz="1800" dirty="0">
              <a:solidFill>
                <a:schemeClr val="tx1"/>
              </a:solidFill>
            </a:endParaRPr>
          </a:p>
          <a:p>
            <a:pPr algn="l"/>
            <a:r>
              <a:rPr lang="en-US" sz="1800" dirty="0" err="1">
                <a:solidFill>
                  <a:schemeClr val="tx1"/>
                </a:solidFill>
              </a:rPr>
              <a:t>Membrană</a:t>
            </a:r>
            <a:r>
              <a:rPr lang="en-US" sz="1800" dirty="0">
                <a:solidFill>
                  <a:schemeClr val="tx1"/>
                </a:solidFill>
              </a:rPr>
              <a:t> </a:t>
            </a:r>
            <a:r>
              <a:rPr lang="en-US" sz="1800" dirty="0" err="1">
                <a:solidFill>
                  <a:schemeClr val="tx1"/>
                </a:solidFill>
              </a:rPr>
              <a:t>permeabilă</a:t>
            </a:r>
            <a:r>
              <a:rPr lang="en-US" sz="1800" dirty="0">
                <a:solidFill>
                  <a:schemeClr val="tx1"/>
                </a:solidFill>
              </a:rPr>
              <a:t> la O</a:t>
            </a:r>
            <a:r>
              <a:rPr lang="en-US" sz="1800" baseline="-25000" dirty="0">
                <a:solidFill>
                  <a:schemeClr val="tx1"/>
                </a:solidFill>
              </a:rPr>
              <a:t>2</a:t>
            </a:r>
            <a:endParaRPr lang="en-US" sz="1800" dirty="0">
              <a:solidFill>
                <a:schemeClr val="tx1"/>
              </a:solidFill>
            </a:endParaRPr>
          </a:p>
          <a:p>
            <a:r>
              <a:rPr lang="en-US" sz="1800" dirty="0"/>
              <a:t> </a:t>
            </a:r>
          </a:p>
          <a:p>
            <a:pPr algn="l"/>
            <a:endParaRPr lang="en-US" sz="1800" dirty="0" smtClean="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p:txBody>
      </p:sp>
      <p:sp>
        <p:nvSpPr>
          <p:cNvPr id="12" name="Rectangle 11"/>
          <p:cNvSpPr/>
          <p:nvPr/>
        </p:nvSpPr>
        <p:spPr>
          <a:xfrm>
            <a:off x="4267200" y="2133600"/>
            <a:ext cx="4572000" cy="1754326"/>
          </a:xfrm>
          <a:prstGeom prst="rect">
            <a:avLst/>
          </a:prstGeom>
        </p:spPr>
        <p:txBody>
          <a:bodyPr>
            <a:spAutoFit/>
          </a:bodyPr>
          <a:lstStyle/>
          <a:p>
            <a:r>
              <a:rPr lang="en-US" dirty="0"/>
              <a:t>La </a:t>
            </a:r>
            <a:r>
              <a:rPr lang="en-US" dirty="0" err="1"/>
              <a:t>echilibru</a:t>
            </a:r>
            <a:r>
              <a:rPr lang="en-US" dirty="0"/>
              <a:t>, </a:t>
            </a:r>
            <a:r>
              <a:rPr lang="en-US" dirty="0" err="1"/>
              <a:t>presiunea</a:t>
            </a:r>
            <a:r>
              <a:rPr lang="en-US" dirty="0"/>
              <a:t> </a:t>
            </a:r>
            <a:r>
              <a:rPr lang="en-US" dirty="0" err="1"/>
              <a:t>parţială</a:t>
            </a:r>
            <a:r>
              <a:rPr lang="en-US" dirty="0"/>
              <a:t> a O</a:t>
            </a:r>
            <a:r>
              <a:rPr lang="en-US" baseline="-25000" dirty="0"/>
              <a:t>2</a:t>
            </a:r>
            <a:r>
              <a:rPr lang="en-US" dirty="0"/>
              <a:t> </a:t>
            </a:r>
            <a:r>
              <a:rPr lang="en-US" dirty="0" err="1"/>
              <a:t>în</a:t>
            </a:r>
            <a:r>
              <a:rPr lang="en-US" dirty="0"/>
              <a:t> </a:t>
            </a:r>
            <a:r>
              <a:rPr lang="en-US" dirty="0" err="1"/>
              <a:t>aerul</a:t>
            </a:r>
            <a:r>
              <a:rPr lang="en-US" dirty="0"/>
              <a:t> </a:t>
            </a:r>
            <a:r>
              <a:rPr lang="en-US" dirty="0" err="1"/>
              <a:t>saturat</a:t>
            </a:r>
            <a:r>
              <a:rPr lang="en-US" dirty="0"/>
              <a:t> cu </a:t>
            </a:r>
            <a:r>
              <a:rPr lang="en-US" dirty="0" err="1"/>
              <a:t>vapori</a:t>
            </a:r>
            <a:r>
              <a:rPr lang="en-US" dirty="0"/>
              <a:t> de </a:t>
            </a:r>
            <a:r>
              <a:rPr lang="en-US" dirty="0" err="1"/>
              <a:t>apă</a:t>
            </a:r>
            <a:r>
              <a:rPr lang="en-US" dirty="0"/>
              <a:t> </a:t>
            </a:r>
            <a:r>
              <a:rPr lang="en-US" dirty="0" err="1"/>
              <a:t>este</a:t>
            </a:r>
            <a:r>
              <a:rPr lang="en-US" dirty="0"/>
              <a:t> </a:t>
            </a:r>
            <a:r>
              <a:rPr lang="en-US" dirty="0" err="1"/>
              <a:t>echivalentă</a:t>
            </a:r>
            <a:r>
              <a:rPr lang="en-US" dirty="0"/>
              <a:t> cu </a:t>
            </a:r>
            <a:r>
              <a:rPr lang="en-US" dirty="0" err="1"/>
              <a:t>presiunea</a:t>
            </a:r>
            <a:r>
              <a:rPr lang="en-US" dirty="0"/>
              <a:t> </a:t>
            </a:r>
            <a:r>
              <a:rPr lang="en-US" dirty="0" err="1"/>
              <a:t>parţială</a:t>
            </a:r>
            <a:r>
              <a:rPr lang="en-US" dirty="0"/>
              <a:t> a O</a:t>
            </a:r>
            <a:r>
              <a:rPr lang="en-US" baseline="-25000" dirty="0"/>
              <a:t>2</a:t>
            </a:r>
            <a:r>
              <a:rPr lang="en-US" dirty="0"/>
              <a:t> </a:t>
            </a:r>
            <a:r>
              <a:rPr lang="en-US" dirty="0" err="1"/>
              <a:t>în</a:t>
            </a:r>
            <a:r>
              <a:rPr lang="en-US" dirty="0"/>
              <a:t> </a:t>
            </a:r>
            <a:r>
              <a:rPr lang="en-US" dirty="0" err="1"/>
              <a:t>apa</a:t>
            </a:r>
            <a:r>
              <a:rPr lang="en-US" dirty="0"/>
              <a:t> </a:t>
            </a:r>
            <a:r>
              <a:rPr lang="en-US" dirty="0" err="1"/>
              <a:t>saturată</a:t>
            </a:r>
            <a:r>
              <a:rPr lang="en-US" dirty="0"/>
              <a:t> cu </a:t>
            </a:r>
            <a:r>
              <a:rPr lang="en-US" dirty="0" err="1"/>
              <a:t>aer</a:t>
            </a:r>
            <a:r>
              <a:rPr lang="en-US" dirty="0"/>
              <a:t>.</a:t>
            </a:r>
          </a:p>
          <a:p>
            <a:r>
              <a:rPr lang="en-US" dirty="0"/>
              <a:t> </a:t>
            </a:r>
          </a:p>
          <a:p>
            <a:r>
              <a:rPr lang="en-US" dirty="0" err="1"/>
              <a:t>Calibrarea</a:t>
            </a:r>
            <a:r>
              <a:rPr lang="en-US" dirty="0"/>
              <a:t> </a:t>
            </a:r>
            <a:r>
              <a:rPr lang="en-US" dirty="0" err="1"/>
              <a:t>senzorului</a:t>
            </a:r>
            <a:r>
              <a:rPr lang="en-US" dirty="0"/>
              <a:t> se face </a:t>
            </a:r>
            <a:r>
              <a:rPr lang="en-US" dirty="0" err="1"/>
              <a:t>în</a:t>
            </a:r>
            <a:r>
              <a:rPr lang="en-US" dirty="0"/>
              <a:t> </a:t>
            </a:r>
            <a:r>
              <a:rPr lang="en-US" dirty="0" err="1"/>
              <a:t>aer</a:t>
            </a:r>
            <a:r>
              <a:rPr lang="en-US" dirty="0"/>
              <a:t> </a:t>
            </a:r>
            <a:r>
              <a:rPr lang="en-US" dirty="0" err="1"/>
              <a:t>saturat</a:t>
            </a:r>
            <a:r>
              <a:rPr lang="en-US" dirty="0"/>
              <a:t> cu </a:t>
            </a:r>
            <a:r>
              <a:rPr lang="en-US" dirty="0" err="1"/>
              <a:t>vapori</a:t>
            </a:r>
            <a:r>
              <a:rPr lang="en-US" dirty="0"/>
              <a:t> de </a:t>
            </a:r>
            <a:r>
              <a:rPr lang="en-US" dirty="0" err="1"/>
              <a:t>apă</a:t>
            </a:r>
            <a:r>
              <a:rPr lang="en-US" dirty="0"/>
              <a:t>.</a:t>
            </a:r>
          </a:p>
        </p:txBody>
      </p:sp>
      <p:pic>
        <p:nvPicPr>
          <p:cNvPr id="13" name="Picture 8" descr="theoryox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52366"/>
            <a:ext cx="5123421"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5867400" y="4270195"/>
            <a:ext cx="3082925" cy="1477328"/>
          </a:xfrm>
          <a:prstGeom prst="rect">
            <a:avLst/>
          </a:prstGeom>
        </p:spPr>
        <p:txBody>
          <a:bodyPr wrap="square">
            <a:spAutoFit/>
          </a:bodyPr>
          <a:lstStyle/>
          <a:p>
            <a:pPr lvl="0"/>
            <a:r>
              <a:rPr lang="ro-RO" dirty="0"/>
              <a:t>Electrodul este dotat cu senzor de temperatură și de presiune atmosferică pentru compensarea cu aceste mărimi.</a:t>
            </a:r>
            <a:endParaRPr lang="en-US" dirty="0"/>
          </a:p>
        </p:txBody>
      </p:sp>
      <p:sp>
        <p:nvSpPr>
          <p:cNvPr id="15"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416560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a:t>
            </a:r>
            <a:r>
              <a:rPr lang="en-US" sz="2400" b="1" dirty="0" err="1" smtClean="0">
                <a:solidFill>
                  <a:schemeClr val="tx1"/>
                </a:solidFill>
              </a:rPr>
              <a:t>continutului</a:t>
            </a:r>
            <a:r>
              <a:rPr lang="en-US" sz="2400" b="1" dirty="0" smtClean="0">
                <a:solidFill>
                  <a:schemeClr val="tx1"/>
                </a:solidFill>
              </a:rPr>
              <a:t> de </a:t>
            </a:r>
            <a:r>
              <a:rPr lang="en-US" sz="2400" b="1" dirty="0" err="1" smtClean="0">
                <a:solidFill>
                  <a:schemeClr val="tx1"/>
                </a:solidFill>
              </a:rPr>
              <a:t>oxigen</a:t>
            </a:r>
            <a:r>
              <a:rPr lang="en-US" sz="2400" b="1" dirty="0" smtClean="0">
                <a:solidFill>
                  <a:schemeClr val="tx1"/>
                </a:solidFill>
              </a:rPr>
              <a:t> </a:t>
            </a:r>
            <a:r>
              <a:rPr lang="en-US" sz="2400" b="1" dirty="0" err="1" smtClean="0">
                <a:solidFill>
                  <a:schemeClr val="tx1"/>
                </a:solidFill>
              </a:rPr>
              <a:t>dizolvat</a:t>
            </a:r>
            <a:endParaRPr lang="en-US" sz="2400" dirty="0">
              <a:solidFill>
                <a:schemeClr val="tx1"/>
              </a:solidFill>
            </a:endParaRPr>
          </a:p>
        </p:txBody>
      </p:sp>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98" name="Subtitle 2"/>
          <p:cNvSpPr txBox="1">
            <a:spLocks/>
          </p:cNvSpPr>
          <p:nvPr/>
        </p:nvSpPr>
        <p:spPr>
          <a:xfrm>
            <a:off x="727075" y="762000"/>
            <a:ext cx="7798360"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a:t> </a:t>
            </a:r>
          </a:p>
          <a:p>
            <a:pPr algn="l"/>
            <a:endParaRPr lang="en-US" sz="1800" dirty="0" smtClean="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7675" y="533400"/>
            <a:ext cx="5638800" cy="5724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704396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a:t>
            </a:r>
            <a:r>
              <a:rPr lang="ro-RO" sz="2400" b="1" dirty="0">
                <a:solidFill>
                  <a:schemeClr val="tx1"/>
                </a:solidFill>
              </a:rPr>
              <a:t>conținutului</a:t>
            </a:r>
            <a:r>
              <a:rPr lang="ro-RO" sz="2400" b="1" dirty="0"/>
              <a:t> </a:t>
            </a:r>
            <a:r>
              <a:rPr lang="en-US" sz="2400" b="1" dirty="0" smtClean="0">
                <a:solidFill>
                  <a:schemeClr val="tx1"/>
                </a:solidFill>
              </a:rPr>
              <a:t>de </a:t>
            </a:r>
            <a:r>
              <a:rPr lang="en-US" sz="2400" b="1" dirty="0" err="1" smtClean="0">
                <a:solidFill>
                  <a:schemeClr val="tx1"/>
                </a:solidFill>
              </a:rPr>
              <a:t>oxigen</a:t>
            </a:r>
            <a:r>
              <a:rPr lang="en-US" sz="2400" b="1" dirty="0" smtClean="0">
                <a:solidFill>
                  <a:schemeClr val="tx1"/>
                </a:solidFill>
              </a:rPr>
              <a:t> </a:t>
            </a:r>
            <a:r>
              <a:rPr lang="en-US" sz="2400" b="1" dirty="0" err="1" smtClean="0">
                <a:solidFill>
                  <a:schemeClr val="tx1"/>
                </a:solidFill>
              </a:rPr>
              <a:t>dizolvat</a:t>
            </a:r>
            <a:endParaRPr lang="en-US" sz="2400" dirty="0">
              <a:solidFill>
                <a:schemeClr val="tx1"/>
              </a:solidFill>
            </a:endParaRPr>
          </a:p>
        </p:txBody>
      </p:sp>
      <mc:AlternateContent xmlns:mc="http://schemas.openxmlformats.org/markup-compatibility/2006">
        <mc:Choice xmlns:a14="http://schemas.microsoft.com/office/drawing/2010/main" Requires="a14">
          <p:sp>
            <p:nvSpPr>
              <p:cNvPr id="5" name="Subtitle 2"/>
              <p:cNvSpPr txBox="1">
                <a:spLocks/>
              </p:cNvSpPr>
              <p:nvPr/>
            </p:nvSpPr>
            <p:spPr>
              <a:xfrm>
                <a:off x="727075" y="762000"/>
                <a:ext cx="7798360"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err="1" smtClean="0">
                    <a:solidFill>
                      <a:schemeClr val="tx1"/>
                    </a:solidFill>
                  </a:rPr>
                  <a:t>Principiu</a:t>
                </a:r>
                <a:r>
                  <a:rPr lang="en-US" sz="1800" b="1" dirty="0" smtClean="0">
                    <a:solidFill>
                      <a:schemeClr val="tx1"/>
                    </a:solidFill>
                  </a:rPr>
                  <a:t>: </a:t>
                </a:r>
                <a:r>
                  <a:rPr lang="en-US" sz="1800" dirty="0" err="1" smtClean="0">
                    <a:solidFill>
                      <a:schemeClr val="tx1"/>
                    </a:solidFill>
                  </a:rPr>
                  <a:t>în</a:t>
                </a:r>
                <a:r>
                  <a:rPr lang="en-US" sz="1800" dirty="0" smtClean="0">
                    <a:solidFill>
                      <a:schemeClr val="tx1"/>
                    </a:solidFill>
                  </a:rPr>
                  <a:t> </a:t>
                </a:r>
                <a:r>
                  <a:rPr lang="en-US" sz="1800" dirty="0" err="1">
                    <a:solidFill>
                      <a:schemeClr val="tx1"/>
                    </a:solidFill>
                  </a:rPr>
                  <a:t>urma</a:t>
                </a:r>
                <a:r>
                  <a:rPr lang="en-US" sz="1800" dirty="0">
                    <a:solidFill>
                      <a:schemeClr val="tx1"/>
                    </a:solidFill>
                  </a:rPr>
                  <a:t> </a:t>
                </a:r>
                <a:r>
                  <a:rPr lang="en-US" sz="1800" dirty="0" err="1">
                    <a:solidFill>
                      <a:schemeClr val="tx1"/>
                    </a:solidFill>
                  </a:rPr>
                  <a:t>reducerii</a:t>
                </a:r>
                <a:r>
                  <a:rPr lang="en-US" sz="1800" dirty="0">
                    <a:solidFill>
                      <a:schemeClr val="tx1"/>
                    </a:solidFill>
                  </a:rPr>
                  <a:t> </a:t>
                </a:r>
                <a:r>
                  <a:rPr lang="en-US" sz="1800" dirty="0" err="1">
                    <a:solidFill>
                      <a:schemeClr val="tx1"/>
                    </a:solidFill>
                  </a:rPr>
                  <a:t>oxigenului</a:t>
                </a:r>
                <a:r>
                  <a:rPr lang="en-US" sz="1800" dirty="0">
                    <a:solidFill>
                      <a:schemeClr val="tx1"/>
                    </a:solidFill>
                  </a:rPr>
                  <a:t> la </a:t>
                </a:r>
                <a:r>
                  <a:rPr lang="en-US" sz="1800" dirty="0" err="1">
                    <a:solidFill>
                      <a:schemeClr val="tx1"/>
                    </a:solidFill>
                  </a:rPr>
                  <a:t>catod</a:t>
                </a:r>
                <a:r>
                  <a:rPr lang="en-US" sz="1800" dirty="0">
                    <a:solidFill>
                      <a:schemeClr val="tx1"/>
                    </a:solidFill>
                  </a:rPr>
                  <a:t>, se </a:t>
                </a:r>
                <a:r>
                  <a:rPr lang="en-US" sz="1800" dirty="0" err="1">
                    <a:solidFill>
                      <a:schemeClr val="tx1"/>
                    </a:solidFill>
                  </a:rPr>
                  <a:t>modifică</a:t>
                </a:r>
                <a:r>
                  <a:rPr lang="en-US" sz="1800" dirty="0">
                    <a:solidFill>
                      <a:schemeClr val="tx1"/>
                    </a:solidFill>
                  </a:rPr>
                  <a:t> </a:t>
                </a:r>
                <a:r>
                  <a:rPr lang="en-US" sz="1800" dirty="0" err="1">
                    <a:solidFill>
                      <a:schemeClr val="tx1"/>
                    </a:solidFill>
                  </a:rPr>
                  <a:t>curentul</a:t>
                </a:r>
                <a:r>
                  <a:rPr lang="en-US" sz="1800" dirty="0">
                    <a:solidFill>
                      <a:schemeClr val="tx1"/>
                    </a:solidFill>
                  </a:rPr>
                  <a:t> </a:t>
                </a:r>
                <a:r>
                  <a:rPr lang="en-US" sz="1800" dirty="0" err="1">
                    <a:solidFill>
                      <a:schemeClr val="tx1"/>
                    </a:solidFill>
                  </a:rPr>
                  <a:t>dintre</a:t>
                </a:r>
                <a:r>
                  <a:rPr lang="en-US" sz="1800" dirty="0">
                    <a:solidFill>
                      <a:schemeClr val="tx1"/>
                    </a:solidFill>
                  </a:rPr>
                  <a:t> </a:t>
                </a:r>
                <a:r>
                  <a:rPr lang="en-US" sz="1800" dirty="0" err="1">
                    <a:solidFill>
                      <a:schemeClr val="tx1"/>
                    </a:solidFill>
                  </a:rPr>
                  <a:t>anod</a:t>
                </a:r>
                <a:r>
                  <a:rPr lang="en-US" sz="1800" dirty="0">
                    <a:solidFill>
                      <a:schemeClr val="tx1"/>
                    </a:solidFill>
                  </a:rPr>
                  <a:t> </a:t>
                </a:r>
                <a:r>
                  <a:rPr lang="en-US" sz="1800" dirty="0" err="1">
                    <a:solidFill>
                      <a:schemeClr val="tx1"/>
                    </a:solidFill>
                  </a:rPr>
                  <a:t>și</a:t>
                </a:r>
                <a:r>
                  <a:rPr lang="en-US" sz="1800" dirty="0">
                    <a:solidFill>
                      <a:schemeClr val="tx1"/>
                    </a:solidFill>
                  </a:rPr>
                  <a:t> </a:t>
                </a:r>
                <a:r>
                  <a:rPr lang="en-US" sz="1800" dirty="0" err="1">
                    <a:solidFill>
                      <a:schemeClr val="tx1"/>
                    </a:solidFill>
                  </a:rPr>
                  <a:t>catod</a:t>
                </a:r>
                <a:r>
                  <a:rPr lang="en-US" sz="1800" dirty="0">
                    <a:solidFill>
                      <a:schemeClr val="tx1"/>
                    </a:solidFill>
                  </a:rPr>
                  <a:t> </a:t>
                </a:r>
                <a:r>
                  <a:rPr lang="en-US" sz="1800" dirty="0" err="1">
                    <a:solidFill>
                      <a:schemeClr val="tx1"/>
                    </a:solidFill>
                  </a:rPr>
                  <a:t>proporțional</a:t>
                </a:r>
                <a:r>
                  <a:rPr lang="en-US" sz="1800" dirty="0">
                    <a:solidFill>
                      <a:schemeClr val="tx1"/>
                    </a:solidFill>
                  </a:rPr>
                  <a:t> cu </a:t>
                </a:r>
                <a:r>
                  <a:rPr lang="en-US" sz="1800" dirty="0" err="1">
                    <a:solidFill>
                      <a:schemeClr val="tx1"/>
                    </a:solidFill>
                  </a:rPr>
                  <a:t>cantitatea</a:t>
                </a:r>
                <a:r>
                  <a:rPr lang="en-US" sz="1800" dirty="0">
                    <a:solidFill>
                      <a:schemeClr val="tx1"/>
                    </a:solidFill>
                  </a:rPr>
                  <a:t> de molecule de </a:t>
                </a:r>
                <a:r>
                  <a:rPr lang="en-US" sz="1800" dirty="0" err="1">
                    <a:solidFill>
                      <a:schemeClr val="tx1"/>
                    </a:solidFill>
                  </a:rPr>
                  <a:t>oxigen</a:t>
                </a:r>
                <a:r>
                  <a:rPr lang="en-US" sz="1800" dirty="0">
                    <a:solidFill>
                      <a:schemeClr val="tx1"/>
                    </a:solidFill>
                  </a:rPr>
                  <a:t> din </a:t>
                </a:r>
                <a:r>
                  <a:rPr lang="en-US" sz="1800" dirty="0" err="1">
                    <a:solidFill>
                      <a:schemeClr val="tx1"/>
                    </a:solidFill>
                  </a:rPr>
                  <a:t>electrolit</a:t>
                </a:r>
                <a:r>
                  <a:rPr lang="en-US" sz="1800" dirty="0">
                    <a:solidFill>
                      <a:schemeClr val="tx1"/>
                    </a:solidFill>
                  </a:rPr>
                  <a:t>.</a:t>
                </a:r>
                <a:r>
                  <a:rPr lang="en-US" sz="1800" dirty="0"/>
                  <a:t> </a:t>
                </a:r>
              </a:p>
              <a:p>
                <a:pPr algn="l"/>
                <a:endParaRPr lang="en-US" sz="1800" dirty="0" smtClean="0">
                  <a:solidFill>
                    <a:schemeClr val="tx1"/>
                  </a:solidFill>
                  <a:latin typeface="Calibri" pitchFamily="34" charset="0"/>
                  <a:cs typeface="Calibri" pitchFamily="34" charset="0"/>
                </a:endParaRPr>
              </a:p>
              <a:p>
                <a:pPr algn="l"/>
                <a:r>
                  <a:rPr lang="en-US" sz="1800" dirty="0" smtClean="0">
                    <a:solidFill>
                      <a:schemeClr val="tx1"/>
                    </a:solidFill>
                    <a:latin typeface="Calibri" pitchFamily="34" charset="0"/>
                    <a:cs typeface="Calibri" pitchFamily="34" charset="0"/>
                  </a:rPr>
                  <a:t>La </a:t>
                </a:r>
                <a:r>
                  <a:rPr lang="en-US" sz="1800" dirty="0" err="1" smtClean="0">
                    <a:solidFill>
                      <a:schemeClr val="tx1"/>
                    </a:solidFill>
                    <a:latin typeface="Calibri" pitchFamily="34" charset="0"/>
                    <a:cs typeface="Calibri" pitchFamily="34" charset="0"/>
                  </a:rPr>
                  <a:t>anod</a:t>
                </a:r>
                <a:r>
                  <a:rPr lang="en-US" sz="1800" dirty="0" smtClean="0">
                    <a:solidFill>
                      <a:schemeClr val="tx1"/>
                    </a:solidFill>
                    <a:latin typeface="Calibri" pitchFamily="34" charset="0"/>
                    <a:cs typeface="Calibri" pitchFamily="34" charset="0"/>
                  </a:rPr>
                  <a:t>, </a:t>
                </a:r>
                <a:r>
                  <a:rPr lang="en-US" sz="1800" dirty="0" err="1">
                    <a:solidFill>
                      <a:schemeClr val="tx1"/>
                    </a:solidFill>
                    <a:latin typeface="Calibri" pitchFamily="34" charset="0"/>
                    <a:cs typeface="Calibri" pitchFamily="34" charset="0"/>
                  </a:rPr>
                  <a:t>reac</a:t>
                </a:r>
                <a:r>
                  <a:rPr lang="en-US" sz="1800" dirty="0" err="1">
                    <a:solidFill>
                      <a:schemeClr val="tx1"/>
                    </a:solidFill>
                    <a:cs typeface="Calibri"/>
                  </a:rPr>
                  <a:t>ţ</a:t>
                </a:r>
                <a:r>
                  <a:rPr lang="en-US" sz="1800" dirty="0" err="1">
                    <a:solidFill>
                      <a:schemeClr val="tx1"/>
                    </a:solidFill>
                    <a:latin typeface="Calibri" pitchFamily="34" charset="0"/>
                    <a:cs typeface="Calibri" pitchFamily="34" charset="0"/>
                  </a:rPr>
                  <a:t>ie</a:t>
                </a:r>
                <a:r>
                  <a:rPr lang="en-US" sz="1800" dirty="0">
                    <a:solidFill>
                      <a:schemeClr val="tx1"/>
                    </a:solidFill>
                    <a:latin typeface="Calibri" pitchFamily="34" charset="0"/>
                    <a:cs typeface="Calibri" pitchFamily="34" charset="0"/>
                  </a:rPr>
                  <a:t> </a:t>
                </a:r>
                <a:r>
                  <a:rPr lang="en-US" sz="1800" dirty="0" smtClean="0">
                    <a:solidFill>
                      <a:schemeClr val="tx1"/>
                    </a:solidFill>
                    <a:latin typeface="Calibri" pitchFamily="34" charset="0"/>
                    <a:cs typeface="Calibri" pitchFamily="34" charset="0"/>
                  </a:rPr>
                  <a:t>de </a:t>
                </a:r>
                <a:r>
                  <a:rPr lang="en-US" sz="1800" dirty="0" err="1" smtClean="0">
                    <a:solidFill>
                      <a:schemeClr val="tx1"/>
                    </a:solidFill>
                    <a:latin typeface="Calibri" pitchFamily="34" charset="0"/>
                    <a:cs typeface="Calibri" pitchFamily="34" charset="0"/>
                  </a:rPr>
                  <a:t>oxidare</a:t>
                </a:r>
                <a:endParaRPr lang="en-US" sz="1800" dirty="0" smtClean="0">
                  <a:solidFill>
                    <a:schemeClr val="tx1"/>
                  </a:solidFill>
                  <a:latin typeface="Calibri" pitchFamily="34" charset="0"/>
                  <a:cs typeface="Calibri" pitchFamily="34" charset="0"/>
                </a:endParaRPr>
              </a:p>
              <a:p>
                <a:pPr algn="l"/>
                <a14:m>
                  <m:oMathPara xmlns:m="http://schemas.openxmlformats.org/officeDocument/2006/math">
                    <m:oMathParaPr>
                      <m:jc m:val="left"/>
                    </m:oMathParaPr>
                    <m:oMath xmlns:m="http://schemas.openxmlformats.org/officeDocument/2006/math">
                      <m:r>
                        <a:rPr lang="en-US" sz="1800" b="0" i="1" smtClean="0">
                          <a:solidFill>
                            <a:schemeClr val="tx1"/>
                          </a:solidFill>
                          <a:latin typeface="Cambria Math"/>
                          <a:cs typeface="Calibri" pitchFamily="34" charset="0"/>
                        </a:rPr>
                        <m:t>2</m:t>
                      </m:r>
                      <m:r>
                        <a:rPr lang="en-US" sz="1800" b="0" i="1" smtClean="0">
                          <a:solidFill>
                            <a:schemeClr val="tx1"/>
                          </a:solidFill>
                          <a:latin typeface="Cambria Math"/>
                          <a:cs typeface="Calibri" pitchFamily="34" charset="0"/>
                        </a:rPr>
                        <m:t>𝑃𝑏</m:t>
                      </m:r>
                      <m:r>
                        <a:rPr lang="en-US" sz="1800" b="0" i="1" smtClean="0">
                          <a:solidFill>
                            <a:schemeClr val="tx1"/>
                          </a:solidFill>
                          <a:latin typeface="Cambria Math"/>
                          <a:ea typeface="Cambria Math"/>
                          <a:cs typeface="Calibri" pitchFamily="34" charset="0"/>
                        </a:rPr>
                        <m:t>→2</m:t>
                      </m:r>
                      <m:r>
                        <a:rPr lang="en-US" sz="1800" b="0" i="1" smtClean="0">
                          <a:solidFill>
                            <a:schemeClr val="tx1"/>
                          </a:solidFill>
                          <a:latin typeface="Cambria Math"/>
                          <a:ea typeface="Cambria Math"/>
                          <a:cs typeface="Calibri" pitchFamily="34" charset="0"/>
                        </a:rPr>
                        <m:t>𝑃</m:t>
                      </m:r>
                      <m:sSup>
                        <m:sSupPr>
                          <m:ctrlPr>
                            <a:rPr lang="en-US" sz="1800" b="0" i="1" smtClean="0">
                              <a:solidFill>
                                <a:schemeClr val="tx1"/>
                              </a:solidFill>
                              <a:latin typeface="Cambria Math"/>
                              <a:ea typeface="Cambria Math"/>
                              <a:cs typeface="Calibri" pitchFamily="34" charset="0"/>
                            </a:rPr>
                          </m:ctrlPr>
                        </m:sSupPr>
                        <m:e>
                          <m:r>
                            <a:rPr lang="en-US" sz="1800" b="0" i="1" smtClean="0">
                              <a:solidFill>
                                <a:schemeClr val="tx1"/>
                              </a:solidFill>
                              <a:latin typeface="Cambria Math"/>
                              <a:ea typeface="Cambria Math"/>
                              <a:cs typeface="Calibri" pitchFamily="34" charset="0"/>
                            </a:rPr>
                            <m:t>𝑏</m:t>
                          </m:r>
                        </m:e>
                        <m:sup>
                          <m:r>
                            <a:rPr lang="en-US" sz="1800" b="0" i="1" smtClean="0">
                              <a:solidFill>
                                <a:schemeClr val="tx1"/>
                              </a:solidFill>
                              <a:latin typeface="Cambria Math"/>
                              <a:ea typeface="Cambria Math"/>
                              <a:cs typeface="Calibri" pitchFamily="34" charset="0"/>
                            </a:rPr>
                            <m:t>2+</m:t>
                          </m:r>
                        </m:sup>
                      </m:sSup>
                      <m:r>
                        <a:rPr lang="en-US" sz="1800" b="0" i="1" smtClean="0">
                          <a:solidFill>
                            <a:schemeClr val="tx1"/>
                          </a:solidFill>
                          <a:latin typeface="Cambria Math"/>
                          <a:ea typeface="Cambria Math"/>
                          <a:cs typeface="Calibri" pitchFamily="34" charset="0"/>
                        </a:rPr>
                        <m:t>+4</m:t>
                      </m:r>
                      <m:sSup>
                        <m:sSupPr>
                          <m:ctrlPr>
                            <a:rPr lang="en-US" sz="1800" b="0" i="1" smtClean="0">
                              <a:solidFill>
                                <a:schemeClr val="tx1"/>
                              </a:solidFill>
                              <a:latin typeface="Cambria Math"/>
                              <a:ea typeface="Cambria Math"/>
                              <a:cs typeface="Calibri" pitchFamily="34" charset="0"/>
                            </a:rPr>
                          </m:ctrlPr>
                        </m:sSupPr>
                        <m:e>
                          <m:r>
                            <a:rPr lang="en-US" sz="1800" b="0" i="1" smtClean="0">
                              <a:solidFill>
                                <a:schemeClr val="tx1"/>
                              </a:solidFill>
                              <a:latin typeface="Cambria Math"/>
                              <a:ea typeface="Cambria Math"/>
                              <a:cs typeface="Calibri" pitchFamily="34" charset="0"/>
                            </a:rPr>
                            <m:t>𝑒</m:t>
                          </m:r>
                        </m:e>
                        <m:sup>
                          <m:r>
                            <a:rPr lang="en-US" sz="1800" b="0" i="1" smtClean="0">
                              <a:solidFill>
                                <a:schemeClr val="tx1"/>
                              </a:solidFill>
                              <a:latin typeface="Cambria Math"/>
                              <a:ea typeface="Cambria Math"/>
                              <a:cs typeface="Calibri" pitchFamily="34" charset="0"/>
                            </a:rPr>
                            <m:t>−</m:t>
                          </m:r>
                        </m:sup>
                      </m:sSup>
                    </m:oMath>
                  </m:oMathPara>
                </a14:m>
                <a:endParaRPr lang="en-US" sz="1800" dirty="0" smtClean="0">
                  <a:solidFill>
                    <a:schemeClr val="tx1"/>
                  </a:solidFill>
                  <a:latin typeface="Calibri" pitchFamily="34" charset="0"/>
                  <a:cs typeface="Calibri" pitchFamily="34" charset="0"/>
                </a:endParaRPr>
              </a:p>
              <a:p>
                <a:pPr algn="l"/>
                <a:endParaRPr lang="en-US" sz="1800" dirty="0">
                  <a:solidFill>
                    <a:schemeClr val="tx1"/>
                  </a:solidFill>
                  <a:latin typeface="Calibri" pitchFamily="34" charset="0"/>
                  <a:cs typeface="Calibri" pitchFamily="34" charset="0"/>
                </a:endParaRPr>
              </a:p>
              <a:p>
                <a:pPr algn="l"/>
                <a:r>
                  <a:rPr lang="en-US" sz="1800" dirty="0" smtClean="0">
                    <a:solidFill>
                      <a:schemeClr val="tx1"/>
                    </a:solidFill>
                    <a:latin typeface="Calibri" pitchFamily="34" charset="0"/>
                    <a:cs typeface="Calibri" pitchFamily="34" charset="0"/>
                  </a:rPr>
                  <a:t>La </a:t>
                </a:r>
                <a:r>
                  <a:rPr lang="en-US" sz="1800" dirty="0" err="1" smtClean="0">
                    <a:solidFill>
                      <a:schemeClr val="tx1"/>
                    </a:solidFill>
                    <a:latin typeface="Calibri" pitchFamily="34" charset="0"/>
                    <a:cs typeface="Calibri" pitchFamily="34" charset="0"/>
                  </a:rPr>
                  <a:t>catod</a:t>
                </a:r>
                <a:r>
                  <a:rPr lang="en-US" sz="1800" dirty="0" smtClean="0">
                    <a:solidFill>
                      <a:schemeClr val="tx1"/>
                    </a:solidFill>
                    <a:latin typeface="Calibri" pitchFamily="34" charset="0"/>
                    <a:cs typeface="Calibri" pitchFamily="34" charset="0"/>
                  </a:rPr>
                  <a:t>, </a:t>
                </a:r>
                <a:r>
                  <a:rPr lang="en-US" sz="1800" dirty="0" err="1" smtClean="0">
                    <a:solidFill>
                      <a:schemeClr val="tx1"/>
                    </a:solidFill>
                    <a:latin typeface="Calibri" pitchFamily="34" charset="0"/>
                    <a:cs typeface="Calibri" pitchFamily="34" charset="0"/>
                  </a:rPr>
                  <a:t>reac</a:t>
                </a:r>
                <a:r>
                  <a:rPr lang="en-US" sz="1800" dirty="0" err="1" smtClean="0">
                    <a:solidFill>
                      <a:schemeClr val="tx1"/>
                    </a:solidFill>
                    <a:latin typeface="Calibri"/>
                    <a:cs typeface="Calibri"/>
                  </a:rPr>
                  <a:t>ţ</a:t>
                </a:r>
                <a:r>
                  <a:rPr lang="en-US" sz="1800" dirty="0" err="1" smtClean="0">
                    <a:solidFill>
                      <a:schemeClr val="tx1"/>
                    </a:solidFill>
                    <a:latin typeface="Calibri" pitchFamily="34" charset="0"/>
                    <a:cs typeface="Calibri" pitchFamily="34" charset="0"/>
                  </a:rPr>
                  <a:t>ie</a:t>
                </a:r>
                <a:r>
                  <a:rPr lang="en-US" sz="1800" dirty="0" smtClean="0">
                    <a:solidFill>
                      <a:schemeClr val="tx1"/>
                    </a:solidFill>
                    <a:latin typeface="Calibri" pitchFamily="34" charset="0"/>
                    <a:cs typeface="Calibri" pitchFamily="34" charset="0"/>
                  </a:rPr>
                  <a:t> de </a:t>
                </a:r>
                <a:r>
                  <a:rPr lang="en-US" sz="1800" dirty="0" err="1" smtClean="0">
                    <a:solidFill>
                      <a:schemeClr val="tx1"/>
                    </a:solidFill>
                    <a:latin typeface="Calibri" pitchFamily="34" charset="0"/>
                    <a:cs typeface="Calibri" pitchFamily="34" charset="0"/>
                  </a:rPr>
                  <a:t>reducere</a:t>
                </a:r>
                <a:r>
                  <a:rPr lang="en-US" sz="1800" dirty="0" smtClean="0">
                    <a:solidFill>
                      <a:schemeClr val="tx1"/>
                    </a:solidFill>
                    <a:latin typeface="Calibri" pitchFamily="34" charset="0"/>
                    <a:cs typeface="Calibri" pitchFamily="34" charset="0"/>
                  </a:rPr>
                  <a:t>:</a:t>
                </a:r>
              </a:p>
              <a:p>
                <a:pPr algn="l"/>
                <a:r>
                  <a:rPr lang="ro-RO" sz="1600" dirty="0">
                    <a:solidFill>
                      <a:schemeClr val="tx1"/>
                    </a:solidFill>
                  </a:rPr>
                  <a:t>Electrodul de Au este inert și pasează doar electronii, neparticipând la reacție</a:t>
                </a:r>
                <a:endParaRPr lang="en-US" sz="1600" dirty="0">
                  <a:solidFill>
                    <a:schemeClr val="tx1"/>
                  </a:solidFill>
                </a:endParaRPr>
              </a:p>
              <a:p>
                <a:pPr algn="l"/>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a:cs typeface="Calibri" pitchFamily="34" charset="0"/>
                            </a:rPr>
                          </m:ctrlPr>
                        </m:sSubPr>
                        <m:e>
                          <m:r>
                            <a:rPr lang="en-US" sz="1800" b="0" i="1" smtClean="0">
                              <a:solidFill>
                                <a:schemeClr val="tx1"/>
                              </a:solidFill>
                              <a:latin typeface="Cambria Math"/>
                              <a:cs typeface="Calibri" pitchFamily="34" charset="0"/>
                            </a:rPr>
                            <m:t>𝑂</m:t>
                          </m:r>
                        </m:e>
                        <m:sub>
                          <m:r>
                            <a:rPr lang="en-US" sz="1800" b="0" i="1" smtClean="0">
                              <a:solidFill>
                                <a:schemeClr val="tx1"/>
                              </a:solidFill>
                              <a:latin typeface="Cambria Math"/>
                              <a:cs typeface="Calibri" pitchFamily="34" charset="0"/>
                            </a:rPr>
                            <m:t>2</m:t>
                          </m:r>
                        </m:sub>
                      </m:sSub>
                      <m:r>
                        <a:rPr lang="en-US" sz="1800" b="0" i="1" smtClean="0">
                          <a:solidFill>
                            <a:schemeClr val="tx1"/>
                          </a:solidFill>
                          <a:latin typeface="Cambria Math"/>
                          <a:cs typeface="Calibri" pitchFamily="34" charset="0"/>
                        </a:rPr>
                        <m:t>+4</m:t>
                      </m:r>
                      <m:sSup>
                        <m:sSupPr>
                          <m:ctrlPr>
                            <a:rPr lang="en-US" sz="1800" b="0" i="1" smtClean="0">
                              <a:solidFill>
                                <a:schemeClr val="tx1"/>
                              </a:solidFill>
                              <a:latin typeface="Cambria Math"/>
                              <a:cs typeface="Calibri" pitchFamily="34" charset="0"/>
                            </a:rPr>
                          </m:ctrlPr>
                        </m:sSupPr>
                        <m:e>
                          <m:r>
                            <a:rPr lang="en-US" sz="1800" b="0" i="1" smtClean="0">
                              <a:solidFill>
                                <a:schemeClr val="tx1"/>
                              </a:solidFill>
                              <a:latin typeface="Cambria Math"/>
                              <a:cs typeface="Calibri" pitchFamily="34" charset="0"/>
                            </a:rPr>
                            <m:t>𝑒</m:t>
                          </m:r>
                        </m:e>
                        <m:sup>
                          <m:r>
                            <a:rPr lang="en-US" sz="1800" b="0" i="1" smtClean="0">
                              <a:solidFill>
                                <a:schemeClr val="tx1"/>
                              </a:solidFill>
                              <a:latin typeface="Cambria Math"/>
                              <a:cs typeface="Calibri" pitchFamily="34" charset="0"/>
                            </a:rPr>
                            <m:t>−</m:t>
                          </m:r>
                        </m:sup>
                      </m:sSup>
                      <m:r>
                        <a:rPr lang="en-US" sz="1800" b="0" i="1" smtClean="0">
                          <a:solidFill>
                            <a:schemeClr val="tx1"/>
                          </a:solidFill>
                          <a:latin typeface="Cambria Math"/>
                          <a:cs typeface="Calibri" pitchFamily="34" charset="0"/>
                        </a:rPr>
                        <m:t>+2</m:t>
                      </m:r>
                      <m:sSub>
                        <m:sSubPr>
                          <m:ctrlPr>
                            <a:rPr lang="en-US" sz="1800" b="0" i="1" smtClean="0">
                              <a:solidFill>
                                <a:schemeClr val="tx1"/>
                              </a:solidFill>
                              <a:latin typeface="Cambria Math"/>
                              <a:cs typeface="Calibri" pitchFamily="34" charset="0"/>
                            </a:rPr>
                          </m:ctrlPr>
                        </m:sSubPr>
                        <m:e>
                          <m:r>
                            <a:rPr lang="en-US" sz="1800" b="0" i="1" smtClean="0">
                              <a:solidFill>
                                <a:schemeClr val="tx1"/>
                              </a:solidFill>
                              <a:latin typeface="Cambria Math"/>
                              <a:cs typeface="Calibri" pitchFamily="34" charset="0"/>
                            </a:rPr>
                            <m:t>𝐻</m:t>
                          </m:r>
                        </m:e>
                        <m:sub>
                          <m:r>
                            <a:rPr lang="en-US" sz="1800" b="0" i="1" smtClean="0">
                              <a:solidFill>
                                <a:schemeClr val="tx1"/>
                              </a:solidFill>
                              <a:latin typeface="Cambria Math"/>
                              <a:cs typeface="Calibri" pitchFamily="34" charset="0"/>
                            </a:rPr>
                            <m:t>2</m:t>
                          </m:r>
                        </m:sub>
                      </m:sSub>
                      <m:r>
                        <a:rPr lang="en-US" sz="1800" b="0" i="1" smtClean="0">
                          <a:solidFill>
                            <a:schemeClr val="tx1"/>
                          </a:solidFill>
                          <a:latin typeface="Cambria Math"/>
                          <a:cs typeface="Calibri" pitchFamily="34" charset="0"/>
                        </a:rPr>
                        <m:t>𝑂</m:t>
                      </m:r>
                      <m:r>
                        <a:rPr lang="en-US" sz="1800" b="0" i="1" smtClean="0">
                          <a:solidFill>
                            <a:schemeClr val="tx1"/>
                          </a:solidFill>
                          <a:latin typeface="Cambria Math"/>
                          <a:ea typeface="Cambria Math"/>
                          <a:cs typeface="Calibri" pitchFamily="34" charset="0"/>
                        </a:rPr>
                        <m:t>→4</m:t>
                      </m:r>
                      <m:r>
                        <a:rPr lang="en-US" sz="1800" b="0" i="1" smtClean="0">
                          <a:solidFill>
                            <a:schemeClr val="tx1"/>
                          </a:solidFill>
                          <a:latin typeface="Cambria Math"/>
                          <a:ea typeface="Cambria Math"/>
                          <a:cs typeface="Calibri" pitchFamily="34" charset="0"/>
                        </a:rPr>
                        <m:t>𝑂</m:t>
                      </m:r>
                      <m:sSup>
                        <m:sSupPr>
                          <m:ctrlPr>
                            <a:rPr lang="en-US" sz="1800" b="0" i="1" smtClean="0">
                              <a:solidFill>
                                <a:schemeClr val="tx1"/>
                              </a:solidFill>
                              <a:latin typeface="Cambria Math"/>
                              <a:ea typeface="Cambria Math"/>
                              <a:cs typeface="Calibri" pitchFamily="34" charset="0"/>
                            </a:rPr>
                          </m:ctrlPr>
                        </m:sSupPr>
                        <m:e>
                          <m:r>
                            <a:rPr lang="en-US" sz="1800" b="0" i="1" smtClean="0">
                              <a:solidFill>
                                <a:schemeClr val="tx1"/>
                              </a:solidFill>
                              <a:latin typeface="Cambria Math"/>
                              <a:ea typeface="Cambria Math"/>
                              <a:cs typeface="Calibri" pitchFamily="34" charset="0"/>
                            </a:rPr>
                            <m:t>𝐻</m:t>
                          </m:r>
                        </m:e>
                        <m:sup>
                          <m:r>
                            <a:rPr lang="en-US" sz="1800" b="0" i="1" smtClean="0">
                              <a:solidFill>
                                <a:schemeClr val="tx1"/>
                              </a:solidFill>
                              <a:latin typeface="Cambria Math"/>
                              <a:ea typeface="Cambria Math"/>
                              <a:cs typeface="Calibri" pitchFamily="34" charset="0"/>
                            </a:rPr>
                            <m:t>−</m:t>
                          </m:r>
                        </m:sup>
                      </m:sSup>
                    </m:oMath>
                  </m:oMathPara>
                </a14:m>
                <a:endParaRPr lang="en-US" sz="1800" b="0" dirty="0" smtClean="0">
                  <a:solidFill>
                    <a:schemeClr val="tx1"/>
                  </a:solidFill>
                  <a:latin typeface="Calibri" pitchFamily="34" charset="0"/>
                  <a:ea typeface="Cambria Math"/>
                  <a:cs typeface="Calibri" pitchFamily="34" charset="0"/>
                </a:endParaRPr>
              </a:p>
              <a:p>
                <a:pPr algn="l"/>
                <a14:m>
                  <m:oMathPara xmlns:m="http://schemas.openxmlformats.org/officeDocument/2006/math">
                    <m:oMathParaPr>
                      <m:jc m:val="left"/>
                    </m:oMathParaPr>
                    <m:oMath xmlns:m="http://schemas.openxmlformats.org/officeDocument/2006/math">
                      <m:r>
                        <a:rPr lang="en-US" sz="1800" b="0" i="1" smtClean="0">
                          <a:solidFill>
                            <a:schemeClr val="tx1"/>
                          </a:solidFill>
                          <a:latin typeface="Cambria Math"/>
                          <a:cs typeface="Calibri" pitchFamily="34" charset="0"/>
                        </a:rPr>
                        <m:t>4</m:t>
                      </m:r>
                      <m:r>
                        <a:rPr lang="en-US" sz="1800" b="0" i="1" smtClean="0">
                          <a:solidFill>
                            <a:schemeClr val="tx1"/>
                          </a:solidFill>
                          <a:latin typeface="Cambria Math"/>
                          <a:cs typeface="Calibri" pitchFamily="34" charset="0"/>
                        </a:rPr>
                        <m:t>𝑂</m:t>
                      </m:r>
                      <m:sSup>
                        <m:sSupPr>
                          <m:ctrlPr>
                            <a:rPr lang="en-US" sz="1800" b="0" i="1" smtClean="0">
                              <a:solidFill>
                                <a:schemeClr val="tx1"/>
                              </a:solidFill>
                              <a:latin typeface="Cambria Math"/>
                              <a:cs typeface="Calibri" pitchFamily="34" charset="0"/>
                            </a:rPr>
                          </m:ctrlPr>
                        </m:sSupPr>
                        <m:e>
                          <m:r>
                            <a:rPr lang="en-US" sz="1800" b="0" i="1" smtClean="0">
                              <a:solidFill>
                                <a:schemeClr val="tx1"/>
                              </a:solidFill>
                              <a:latin typeface="Cambria Math"/>
                              <a:cs typeface="Calibri" pitchFamily="34" charset="0"/>
                            </a:rPr>
                            <m:t>𝐻</m:t>
                          </m:r>
                        </m:e>
                        <m:sup>
                          <m:r>
                            <a:rPr lang="en-US" sz="1800" b="0" i="1" smtClean="0">
                              <a:solidFill>
                                <a:schemeClr val="tx1"/>
                              </a:solidFill>
                              <a:latin typeface="Cambria Math"/>
                              <a:cs typeface="Calibri" pitchFamily="34" charset="0"/>
                            </a:rPr>
                            <m:t>−</m:t>
                          </m:r>
                        </m:sup>
                      </m:sSup>
                      <m:r>
                        <a:rPr lang="en-US" sz="1800" b="0" i="1" smtClean="0">
                          <a:solidFill>
                            <a:schemeClr val="tx1"/>
                          </a:solidFill>
                          <a:latin typeface="Cambria Math"/>
                          <a:cs typeface="Calibri" pitchFamily="34" charset="0"/>
                        </a:rPr>
                        <m:t>+2</m:t>
                      </m:r>
                      <m:r>
                        <a:rPr lang="en-US" sz="1800" b="0" i="1" smtClean="0">
                          <a:solidFill>
                            <a:schemeClr val="tx1"/>
                          </a:solidFill>
                          <a:latin typeface="Cambria Math"/>
                          <a:cs typeface="Calibri" pitchFamily="34" charset="0"/>
                        </a:rPr>
                        <m:t>𝑃</m:t>
                      </m:r>
                      <m:sSup>
                        <m:sSupPr>
                          <m:ctrlPr>
                            <a:rPr lang="en-US" sz="1800" b="0" i="1" smtClean="0">
                              <a:solidFill>
                                <a:schemeClr val="tx1"/>
                              </a:solidFill>
                              <a:latin typeface="Cambria Math"/>
                              <a:cs typeface="Calibri" pitchFamily="34" charset="0"/>
                            </a:rPr>
                          </m:ctrlPr>
                        </m:sSupPr>
                        <m:e>
                          <m:r>
                            <a:rPr lang="en-US" sz="1800" b="0" i="1" smtClean="0">
                              <a:solidFill>
                                <a:schemeClr val="tx1"/>
                              </a:solidFill>
                              <a:latin typeface="Cambria Math"/>
                              <a:cs typeface="Calibri" pitchFamily="34" charset="0"/>
                            </a:rPr>
                            <m:t>𝑏</m:t>
                          </m:r>
                        </m:e>
                        <m:sup>
                          <m:r>
                            <a:rPr lang="en-US" sz="1800" b="0" i="1" smtClean="0">
                              <a:solidFill>
                                <a:schemeClr val="tx1"/>
                              </a:solidFill>
                              <a:latin typeface="Cambria Math"/>
                              <a:cs typeface="Calibri" pitchFamily="34" charset="0"/>
                            </a:rPr>
                            <m:t>2+</m:t>
                          </m:r>
                        </m:sup>
                      </m:sSup>
                      <m:r>
                        <a:rPr lang="en-US" sz="1800" i="1">
                          <a:solidFill>
                            <a:schemeClr val="tx1"/>
                          </a:solidFill>
                          <a:latin typeface="Cambria Math"/>
                          <a:ea typeface="Cambria Math"/>
                          <a:cs typeface="Calibri" pitchFamily="34" charset="0"/>
                        </a:rPr>
                        <m:t>→</m:t>
                      </m:r>
                      <m:r>
                        <a:rPr lang="en-US" sz="1800" b="0" i="1" smtClean="0">
                          <a:solidFill>
                            <a:schemeClr val="tx1"/>
                          </a:solidFill>
                          <a:latin typeface="Cambria Math"/>
                          <a:ea typeface="Cambria Math"/>
                          <a:cs typeface="Calibri" pitchFamily="34" charset="0"/>
                        </a:rPr>
                        <m:t>2</m:t>
                      </m:r>
                      <m:r>
                        <a:rPr lang="en-US" sz="1800" b="0" i="1" smtClean="0">
                          <a:solidFill>
                            <a:schemeClr val="tx1"/>
                          </a:solidFill>
                          <a:latin typeface="Cambria Math"/>
                          <a:ea typeface="Cambria Math"/>
                          <a:cs typeface="Calibri" pitchFamily="34" charset="0"/>
                        </a:rPr>
                        <m:t>𝑃𝑏</m:t>
                      </m:r>
                      <m:sSub>
                        <m:sSubPr>
                          <m:ctrlPr>
                            <a:rPr lang="en-US" sz="1800" b="0" i="1" smtClean="0">
                              <a:solidFill>
                                <a:schemeClr val="tx1"/>
                              </a:solidFill>
                              <a:latin typeface="Cambria Math"/>
                              <a:ea typeface="Cambria Math"/>
                              <a:cs typeface="Calibri" pitchFamily="34" charset="0"/>
                            </a:rPr>
                          </m:ctrlPr>
                        </m:sSubPr>
                        <m:e>
                          <m:d>
                            <m:dPr>
                              <m:ctrlPr>
                                <a:rPr lang="en-US" sz="1800" b="0" i="1" smtClean="0">
                                  <a:solidFill>
                                    <a:schemeClr val="tx1"/>
                                  </a:solidFill>
                                  <a:latin typeface="Cambria Math"/>
                                  <a:ea typeface="Cambria Math"/>
                                  <a:cs typeface="Calibri" pitchFamily="34" charset="0"/>
                                </a:rPr>
                              </m:ctrlPr>
                            </m:dPr>
                            <m:e>
                              <m:r>
                                <a:rPr lang="en-US" sz="1800" b="0" i="1" smtClean="0">
                                  <a:solidFill>
                                    <a:schemeClr val="tx1"/>
                                  </a:solidFill>
                                  <a:latin typeface="Cambria Math"/>
                                  <a:ea typeface="Cambria Math"/>
                                  <a:cs typeface="Calibri" pitchFamily="34" charset="0"/>
                                </a:rPr>
                                <m:t>𝑂𝐻</m:t>
                              </m:r>
                            </m:e>
                          </m:d>
                        </m:e>
                        <m:sub>
                          <m:r>
                            <a:rPr lang="en-US" sz="1800" b="0" i="1" smtClean="0">
                              <a:solidFill>
                                <a:schemeClr val="tx1"/>
                              </a:solidFill>
                              <a:latin typeface="Cambria Math"/>
                              <a:ea typeface="Cambria Math"/>
                              <a:cs typeface="Calibri" pitchFamily="34" charset="0"/>
                            </a:rPr>
                            <m:t>2</m:t>
                          </m:r>
                        </m:sub>
                      </m:sSub>
                    </m:oMath>
                  </m:oMathPara>
                </a14:m>
                <a:endParaRPr lang="en-US" sz="1800" b="0" dirty="0" smtClean="0">
                  <a:solidFill>
                    <a:schemeClr val="tx1"/>
                  </a:solidFill>
                  <a:latin typeface="Calibri" pitchFamily="34" charset="0"/>
                  <a:ea typeface="Cambria Math"/>
                  <a:cs typeface="Calibri" pitchFamily="34" charset="0"/>
                </a:endParaRPr>
              </a:p>
              <a:p>
                <a:pPr algn="l"/>
                <a:endParaRPr lang="en-US" sz="1800" dirty="0" smtClean="0">
                  <a:solidFill>
                    <a:schemeClr val="tx1"/>
                  </a:solidFill>
                  <a:latin typeface="Calibri" pitchFamily="34" charset="0"/>
                  <a:cs typeface="Calibri" pitchFamily="34" charset="0"/>
                </a:endParaRPr>
              </a:p>
              <a:p>
                <a:pPr algn="l"/>
                <a:r>
                  <a:rPr lang="en-US" sz="1800" dirty="0" err="1" smtClean="0">
                    <a:solidFill>
                      <a:schemeClr val="tx1"/>
                    </a:solidFill>
                    <a:latin typeface="Calibri" pitchFamily="34" charset="0"/>
                    <a:cs typeface="Calibri" pitchFamily="34" charset="0"/>
                  </a:rPr>
                  <a:t>Reac</a:t>
                </a:r>
                <a:r>
                  <a:rPr lang="en-US" sz="1800" dirty="0" err="1" smtClean="0">
                    <a:solidFill>
                      <a:schemeClr val="tx1"/>
                    </a:solidFill>
                    <a:cs typeface="Calibri"/>
                  </a:rPr>
                  <a:t>ţ</a:t>
                </a:r>
                <a:r>
                  <a:rPr lang="en-US" sz="1800" dirty="0" err="1" smtClean="0">
                    <a:solidFill>
                      <a:schemeClr val="tx1"/>
                    </a:solidFill>
                    <a:latin typeface="Calibri" pitchFamily="34" charset="0"/>
                    <a:cs typeface="Calibri" pitchFamily="34" charset="0"/>
                  </a:rPr>
                  <a:t>ia</a:t>
                </a:r>
                <a:r>
                  <a:rPr lang="en-US" sz="1800" dirty="0" smtClean="0">
                    <a:solidFill>
                      <a:schemeClr val="tx1"/>
                    </a:solidFill>
                    <a:latin typeface="Calibri" pitchFamily="34" charset="0"/>
                    <a:cs typeface="Calibri" pitchFamily="34" charset="0"/>
                  </a:rPr>
                  <a:t> </a:t>
                </a:r>
                <a:r>
                  <a:rPr lang="en-US" sz="1800" dirty="0" err="1" smtClean="0">
                    <a:solidFill>
                      <a:schemeClr val="tx1"/>
                    </a:solidFill>
                    <a:latin typeface="Calibri" pitchFamily="34" charset="0"/>
                    <a:cs typeface="Calibri" pitchFamily="34" charset="0"/>
                  </a:rPr>
                  <a:t>totala</a:t>
                </a:r>
                <a:r>
                  <a:rPr lang="en-US" sz="1800" dirty="0" smtClean="0">
                    <a:solidFill>
                      <a:schemeClr val="tx1"/>
                    </a:solidFill>
                    <a:latin typeface="Calibri" pitchFamily="34" charset="0"/>
                    <a:cs typeface="Calibri" pitchFamily="34" charset="0"/>
                  </a:rPr>
                  <a:t>:</a:t>
                </a:r>
              </a:p>
              <a:p>
                <a:pPr algn="l"/>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a:cs typeface="Calibri" pitchFamily="34" charset="0"/>
                            </a:rPr>
                          </m:ctrlPr>
                        </m:sSubPr>
                        <m:e>
                          <m:r>
                            <a:rPr lang="en-US" sz="1800" b="0" i="1" smtClean="0">
                              <a:solidFill>
                                <a:schemeClr val="tx1"/>
                              </a:solidFill>
                              <a:latin typeface="Cambria Math"/>
                              <a:cs typeface="Calibri" pitchFamily="34" charset="0"/>
                            </a:rPr>
                            <m:t>𝑂</m:t>
                          </m:r>
                        </m:e>
                        <m:sub>
                          <m:r>
                            <a:rPr lang="en-US" sz="1800" b="0" i="1" smtClean="0">
                              <a:solidFill>
                                <a:schemeClr val="tx1"/>
                              </a:solidFill>
                              <a:latin typeface="Cambria Math"/>
                              <a:cs typeface="Calibri" pitchFamily="34" charset="0"/>
                            </a:rPr>
                            <m:t>2</m:t>
                          </m:r>
                        </m:sub>
                      </m:sSub>
                      <m:r>
                        <a:rPr lang="en-US" sz="1800" b="0" i="1" smtClean="0">
                          <a:solidFill>
                            <a:schemeClr val="tx1"/>
                          </a:solidFill>
                          <a:latin typeface="Cambria Math"/>
                          <a:cs typeface="Calibri" pitchFamily="34" charset="0"/>
                        </a:rPr>
                        <m:t>+2</m:t>
                      </m:r>
                      <m:sSub>
                        <m:sSubPr>
                          <m:ctrlPr>
                            <a:rPr lang="en-US" sz="1800" b="0" i="1" smtClean="0">
                              <a:solidFill>
                                <a:schemeClr val="tx1"/>
                              </a:solidFill>
                              <a:latin typeface="Cambria Math"/>
                              <a:cs typeface="Calibri" pitchFamily="34" charset="0"/>
                            </a:rPr>
                          </m:ctrlPr>
                        </m:sSubPr>
                        <m:e>
                          <m:r>
                            <a:rPr lang="en-US" sz="1800" b="0" i="1" smtClean="0">
                              <a:solidFill>
                                <a:schemeClr val="tx1"/>
                              </a:solidFill>
                              <a:latin typeface="Cambria Math"/>
                              <a:cs typeface="Calibri" pitchFamily="34" charset="0"/>
                            </a:rPr>
                            <m:t>𝐻</m:t>
                          </m:r>
                        </m:e>
                        <m:sub>
                          <m:r>
                            <a:rPr lang="en-US" sz="1800" b="0" i="1" smtClean="0">
                              <a:solidFill>
                                <a:schemeClr val="tx1"/>
                              </a:solidFill>
                              <a:latin typeface="Cambria Math"/>
                              <a:cs typeface="Calibri" pitchFamily="34" charset="0"/>
                            </a:rPr>
                            <m:t>2</m:t>
                          </m:r>
                        </m:sub>
                      </m:sSub>
                      <m:r>
                        <a:rPr lang="en-US" sz="1800" b="0" i="1" smtClean="0">
                          <a:solidFill>
                            <a:schemeClr val="tx1"/>
                          </a:solidFill>
                          <a:latin typeface="Cambria Math"/>
                          <a:cs typeface="Calibri" pitchFamily="34" charset="0"/>
                        </a:rPr>
                        <m:t>𝑂</m:t>
                      </m:r>
                      <m:r>
                        <a:rPr lang="en-US" sz="1800" b="0" i="1" smtClean="0">
                          <a:solidFill>
                            <a:schemeClr val="tx1"/>
                          </a:solidFill>
                          <a:latin typeface="Cambria Math"/>
                          <a:cs typeface="Calibri" pitchFamily="34" charset="0"/>
                        </a:rPr>
                        <m:t>+2</m:t>
                      </m:r>
                      <m:r>
                        <a:rPr lang="en-US" sz="1800" b="0" i="1" smtClean="0">
                          <a:solidFill>
                            <a:schemeClr val="tx1"/>
                          </a:solidFill>
                          <a:latin typeface="Cambria Math"/>
                          <a:cs typeface="Calibri" pitchFamily="34" charset="0"/>
                        </a:rPr>
                        <m:t>𝑃𝑏</m:t>
                      </m:r>
                      <m:r>
                        <a:rPr lang="en-US" sz="1800" b="0" i="1" smtClean="0">
                          <a:solidFill>
                            <a:schemeClr val="tx1"/>
                          </a:solidFill>
                          <a:latin typeface="Cambria Math"/>
                          <a:ea typeface="Cambria Math"/>
                          <a:cs typeface="Calibri" pitchFamily="34" charset="0"/>
                        </a:rPr>
                        <m:t>→2</m:t>
                      </m:r>
                      <m:r>
                        <a:rPr lang="en-US" sz="1800" b="0" i="1" smtClean="0">
                          <a:solidFill>
                            <a:schemeClr val="tx1"/>
                          </a:solidFill>
                          <a:latin typeface="Cambria Math"/>
                          <a:ea typeface="Cambria Math"/>
                          <a:cs typeface="Calibri" pitchFamily="34" charset="0"/>
                        </a:rPr>
                        <m:t>𝑃𝑏</m:t>
                      </m:r>
                      <m:sSub>
                        <m:sSubPr>
                          <m:ctrlPr>
                            <a:rPr lang="en-US" sz="1800" b="0" i="1" smtClean="0">
                              <a:solidFill>
                                <a:schemeClr val="tx1"/>
                              </a:solidFill>
                              <a:latin typeface="Cambria Math"/>
                              <a:ea typeface="Cambria Math"/>
                              <a:cs typeface="Calibri" pitchFamily="34" charset="0"/>
                            </a:rPr>
                          </m:ctrlPr>
                        </m:sSubPr>
                        <m:e>
                          <m:d>
                            <m:dPr>
                              <m:ctrlPr>
                                <a:rPr lang="en-US" sz="1800" b="0" i="1" smtClean="0">
                                  <a:solidFill>
                                    <a:schemeClr val="tx1"/>
                                  </a:solidFill>
                                  <a:latin typeface="Cambria Math"/>
                                  <a:ea typeface="Cambria Math"/>
                                  <a:cs typeface="Calibri" pitchFamily="34" charset="0"/>
                                </a:rPr>
                              </m:ctrlPr>
                            </m:dPr>
                            <m:e>
                              <m:r>
                                <a:rPr lang="en-US" sz="1800" b="0" i="1" smtClean="0">
                                  <a:solidFill>
                                    <a:schemeClr val="tx1"/>
                                  </a:solidFill>
                                  <a:latin typeface="Cambria Math"/>
                                  <a:ea typeface="Cambria Math"/>
                                  <a:cs typeface="Calibri" pitchFamily="34" charset="0"/>
                                </a:rPr>
                                <m:t>𝑂𝐻</m:t>
                              </m:r>
                            </m:e>
                          </m:d>
                        </m:e>
                        <m:sub>
                          <m:r>
                            <a:rPr lang="en-US" sz="1800" b="0" i="1" smtClean="0">
                              <a:solidFill>
                                <a:schemeClr val="tx1"/>
                              </a:solidFill>
                              <a:latin typeface="Cambria Math"/>
                              <a:ea typeface="Cambria Math"/>
                              <a:cs typeface="Calibri" pitchFamily="34" charset="0"/>
                            </a:rPr>
                            <m:t>2</m:t>
                          </m:r>
                        </m:sub>
                      </m:sSub>
                    </m:oMath>
                  </m:oMathPara>
                </a14:m>
                <a:endParaRPr lang="en-US" sz="1800" b="0" dirty="0" smtClean="0">
                  <a:solidFill>
                    <a:schemeClr val="tx1"/>
                  </a:solidFill>
                  <a:latin typeface="Calibri" pitchFamily="34" charset="0"/>
                  <a:ea typeface="Cambria Math"/>
                  <a:cs typeface="Calibri" pitchFamily="34" charset="0"/>
                </a:endParaRPr>
              </a:p>
              <a:p>
                <a:pPr algn="l"/>
                <a:r>
                  <a:rPr lang="ro-RO" sz="1600" dirty="0">
                    <a:solidFill>
                      <a:schemeClr val="tx1"/>
                    </a:solidFill>
                  </a:rPr>
                  <a:t>Catodul de Au acceptă electroni de la anod și îi pasează moleculelor de oxigen. Această tranzacție se desfășoară la suprafața catodului. Curentul produs de reducerea oxigenului este proporțional cu presiunea parțială a oxigenului din apă.</a:t>
                </a:r>
                <a:endParaRPr lang="en-US" sz="1600" dirty="0">
                  <a:solidFill>
                    <a:schemeClr val="tx1"/>
                  </a:solidFill>
                </a:endParaRPr>
              </a:p>
              <a:p>
                <a:pPr algn="l"/>
                <a:endParaRPr lang="en-US" sz="1800" b="0" dirty="0" smtClean="0">
                  <a:solidFill>
                    <a:schemeClr val="tx1"/>
                  </a:solidFill>
                  <a:latin typeface="Calibri" pitchFamily="34" charset="0"/>
                  <a:ea typeface="Cambria Math"/>
                  <a:cs typeface="Calibri" pitchFamily="34" charset="0"/>
                </a:endParaRPr>
              </a:p>
              <a:p>
                <a:pPr algn="l"/>
                <a:endParaRPr lang="en-US" sz="1800" dirty="0">
                  <a:solidFill>
                    <a:schemeClr val="tx1"/>
                  </a:solidFill>
                  <a:latin typeface="Calibri" pitchFamily="34" charset="0"/>
                  <a:cs typeface="Calibri" pitchFamily="34" charset="0"/>
                </a:endParaRPr>
              </a:p>
            </p:txBody>
          </p:sp>
        </mc:Choice>
        <mc:Fallback>
          <p:sp>
            <p:nvSpPr>
              <p:cNvPr id="5" name="Subtitle 2"/>
              <p:cNvSpPr txBox="1">
                <a:spLocks noRot="1" noChangeAspect="1" noMove="1" noResize="1" noEditPoints="1" noAdjustHandles="1" noChangeArrowheads="1" noChangeShapeType="1" noTextEdit="1"/>
              </p:cNvSpPr>
              <p:nvPr/>
            </p:nvSpPr>
            <p:spPr>
              <a:xfrm>
                <a:off x="727075" y="762000"/>
                <a:ext cx="7798360" cy="381000"/>
              </a:xfrm>
              <a:prstGeom prst="rect">
                <a:avLst/>
              </a:prstGeom>
              <a:blipFill rotWithShape="1">
                <a:blip r:embed="rId2"/>
                <a:stretch>
                  <a:fillRect l="-625" t="-7937" b="-1342857"/>
                </a:stretch>
              </a:blipFill>
            </p:spPr>
            <p:txBody>
              <a:bodyPr/>
              <a:lstStyle/>
              <a:p>
                <a:r>
                  <a:rPr lang="en-US">
                    <a:noFill/>
                  </a:rPr>
                  <a:t> </a:t>
                </a:r>
              </a:p>
            </p:txBody>
          </p:sp>
        </mc:Fallback>
      </mc:AlternateContent>
      <p:sp>
        <p:nvSpPr>
          <p:cNvPr id="6"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248507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914400" y="1447800"/>
            <a:ext cx="73501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buFont typeface="Arial" pitchFamily="34" charset="0"/>
              <a:buChar char="•"/>
              <a:defRPr/>
            </a:pPr>
            <a:r>
              <a:rPr lang="ro-RO" sz="2000" dirty="0"/>
              <a:t>CBO este o măsură a oxigenului folosit de microorganisme pentru descompunerea deșeurilor organice dizolvate în apă.</a:t>
            </a:r>
            <a:endParaRPr lang="en-US" sz="2000" dirty="0"/>
          </a:p>
          <a:p>
            <a:pPr marL="342900" indent="-342900">
              <a:buFont typeface="Arial" pitchFamily="34" charset="0"/>
              <a:buChar char="•"/>
              <a:defRPr/>
            </a:pPr>
            <a:r>
              <a:rPr lang="ro-RO" sz="2000" dirty="0"/>
              <a:t>CBO este afectat de temperatură.</a:t>
            </a:r>
            <a:endParaRPr lang="en-US" sz="2000" dirty="0"/>
          </a:p>
          <a:p>
            <a:pPr marL="342900" indent="-342900">
              <a:buFont typeface="Arial" pitchFamily="34" charset="0"/>
              <a:buChar char="•"/>
              <a:defRPr/>
            </a:pPr>
            <a:r>
              <a:rPr lang="ro-RO" sz="2000" dirty="0"/>
              <a:t>CBO este influențat de conținutul de nitrați și fosfați dizolvați în apă.</a:t>
            </a:r>
            <a:endParaRPr lang="en-US" sz="2000" dirty="0"/>
          </a:p>
          <a:p>
            <a:pPr marL="342900" indent="-342900">
              <a:buFont typeface="Arial" pitchFamily="34" charset="0"/>
              <a:buChar char="•"/>
              <a:defRPr/>
            </a:pPr>
            <a:r>
              <a:rPr lang="ro-RO" sz="2000" dirty="0"/>
              <a:t>CBO este un indicator al </a:t>
            </a:r>
            <a:r>
              <a:rPr lang="en-US" sz="2000" dirty="0" err="1"/>
              <a:t>incarcarii</a:t>
            </a:r>
            <a:r>
              <a:rPr lang="en-US" sz="2000" dirty="0"/>
              <a:t> </a:t>
            </a:r>
            <a:r>
              <a:rPr lang="ro-RO" sz="2000" dirty="0"/>
              <a:t>organice a apei.</a:t>
            </a:r>
            <a:endParaRPr lang="en-US" sz="2000" dirty="0"/>
          </a:p>
          <a:p>
            <a:pPr marL="342900" indent="-342900">
              <a:buFont typeface="Arial" pitchFamily="34" charset="0"/>
              <a:buChar char="•"/>
              <a:defRPr/>
            </a:pPr>
            <a:r>
              <a:rPr lang="ro-RO" sz="2000" dirty="0"/>
              <a:t>Se exprimă cel mai frecvent în miligrame de oxigen consumate pe litru de probă în timpul a 5 zile de incubație la 20 ° C. Se numește CBO5.</a:t>
            </a:r>
            <a:endParaRPr lang="en-US" sz="2000" dirty="0"/>
          </a:p>
          <a:p>
            <a:pPr>
              <a:defRPr/>
            </a:pPr>
            <a:r>
              <a:rPr lang="ro-RO" sz="2000" dirty="0"/>
              <a:t> </a:t>
            </a:r>
            <a:endParaRPr lang="en-US" sz="2000" dirty="0"/>
          </a:p>
          <a:p>
            <a:pPr>
              <a:defRPr/>
            </a:pPr>
            <a:r>
              <a:rPr lang="en-US" sz="2000" dirty="0"/>
              <a:t>M</a:t>
            </a:r>
            <a:r>
              <a:rPr lang="ro-RO" sz="2000" dirty="0" err="1" smtClean="0"/>
              <a:t>etode</a:t>
            </a:r>
            <a:r>
              <a:rPr lang="ro-RO" sz="2000" dirty="0" smtClean="0"/>
              <a:t> </a:t>
            </a:r>
            <a:r>
              <a:rPr lang="ro-RO" sz="2000" dirty="0"/>
              <a:t>de măsurare:</a:t>
            </a:r>
            <a:endParaRPr lang="en-US" sz="2000" dirty="0"/>
          </a:p>
          <a:p>
            <a:pPr marL="457200" indent="-457200">
              <a:buFont typeface="+mj-lt"/>
              <a:buAutoNum type="arabicPeriod"/>
              <a:defRPr/>
            </a:pPr>
            <a:r>
              <a:rPr lang="ro-RO" sz="2000" dirty="0"/>
              <a:t>Metoda </a:t>
            </a:r>
            <a:r>
              <a:rPr lang="ro-RO" sz="2000" dirty="0" smtClean="0"/>
              <a:t>diluției</a:t>
            </a:r>
            <a:endParaRPr lang="en-US" sz="2000" dirty="0" smtClean="0"/>
          </a:p>
          <a:p>
            <a:pPr marL="457200" indent="-457200">
              <a:buFont typeface="+mj-lt"/>
              <a:buAutoNum type="arabicPeriod"/>
              <a:defRPr/>
            </a:pPr>
            <a:r>
              <a:rPr lang="en-US" sz="2000" dirty="0" err="1" smtClean="0"/>
              <a:t>Metoda</a:t>
            </a:r>
            <a:r>
              <a:rPr lang="en-US" sz="2000" dirty="0" smtClean="0"/>
              <a:t> </a:t>
            </a:r>
            <a:r>
              <a:rPr lang="en-US" sz="2000" dirty="0" err="1" smtClean="0"/>
              <a:t>spectrofotometrica</a:t>
            </a:r>
            <a:endParaRPr lang="en-US" sz="2000" dirty="0"/>
          </a:p>
          <a:p>
            <a:pPr marL="457200" indent="-457200">
              <a:buFont typeface="+mj-lt"/>
              <a:buAutoNum type="arabicPeriod"/>
              <a:defRPr/>
            </a:pPr>
            <a:r>
              <a:rPr lang="ro-RO" sz="2000" dirty="0"/>
              <a:t>Metoda manometrică</a:t>
            </a:r>
            <a:endParaRPr lang="en-US" sz="2000" dirty="0"/>
          </a:p>
        </p:txBody>
      </p:sp>
      <p:sp>
        <p:nvSpPr>
          <p:cNvPr id="5" name="Text Box 4"/>
          <p:cNvSpPr txBox="1">
            <a:spLocks noChangeArrowheads="1"/>
          </p:cNvSpPr>
          <p:nvPr/>
        </p:nvSpPr>
        <p:spPr bwMode="auto">
          <a:xfrm>
            <a:off x="615950" y="334168"/>
            <a:ext cx="77771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ro-RO" b="1" dirty="0">
                <a:latin typeface="Calibri" pitchFamily="34" charset="0"/>
                <a:cs typeface="Calibri" pitchFamily="34" charset="0"/>
              </a:rPr>
              <a:t>Măsurarea </a:t>
            </a:r>
            <a:r>
              <a:rPr lang="en-US" b="1" dirty="0" err="1">
                <a:latin typeface="Calibri" pitchFamily="34" charset="0"/>
                <a:cs typeface="Calibri" pitchFamily="34" charset="0"/>
              </a:rPr>
              <a:t>consumului</a:t>
            </a:r>
            <a:r>
              <a:rPr lang="en-US" b="1" dirty="0">
                <a:latin typeface="Calibri" pitchFamily="34" charset="0"/>
                <a:cs typeface="Calibri" pitchFamily="34" charset="0"/>
              </a:rPr>
              <a:t> </a:t>
            </a:r>
            <a:r>
              <a:rPr lang="en-US" b="1" dirty="0" err="1">
                <a:latin typeface="Calibri" pitchFamily="34" charset="0"/>
                <a:cs typeface="Calibri" pitchFamily="34" charset="0"/>
              </a:rPr>
              <a:t>biochimic</a:t>
            </a:r>
            <a:r>
              <a:rPr lang="en-US" b="1" dirty="0">
                <a:latin typeface="Calibri" pitchFamily="34" charset="0"/>
                <a:cs typeface="Calibri" pitchFamily="34" charset="0"/>
              </a:rPr>
              <a:t> de </a:t>
            </a:r>
            <a:r>
              <a:rPr lang="en-US" b="1" dirty="0" err="1">
                <a:latin typeface="Calibri" pitchFamily="34" charset="0"/>
                <a:cs typeface="Calibri" pitchFamily="34" charset="0"/>
              </a:rPr>
              <a:t>oxigen</a:t>
            </a:r>
            <a:r>
              <a:rPr lang="en-US" b="1" dirty="0">
                <a:latin typeface="Calibri" pitchFamily="34" charset="0"/>
                <a:cs typeface="Calibri" pitchFamily="34" charset="0"/>
              </a:rPr>
              <a:t> (CBO)</a:t>
            </a:r>
          </a:p>
        </p:txBody>
      </p:sp>
      <p:sp>
        <p:nvSpPr>
          <p:cNvPr id="6"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4236135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615950" y="334168"/>
            <a:ext cx="77771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ro-RO" b="1" dirty="0">
                <a:latin typeface="Calibri" pitchFamily="34" charset="0"/>
                <a:cs typeface="Calibri" pitchFamily="34" charset="0"/>
              </a:rPr>
              <a:t>Măsurarea </a:t>
            </a:r>
            <a:r>
              <a:rPr lang="en-US" b="1" dirty="0" err="1">
                <a:latin typeface="Calibri" pitchFamily="34" charset="0"/>
                <a:cs typeface="Calibri" pitchFamily="34" charset="0"/>
              </a:rPr>
              <a:t>consumului</a:t>
            </a:r>
            <a:r>
              <a:rPr lang="en-US" b="1" dirty="0">
                <a:latin typeface="Calibri" pitchFamily="34" charset="0"/>
                <a:cs typeface="Calibri" pitchFamily="34" charset="0"/>
              </a:rPr>
              <a:t> </a:t>
            </a:r>
            <a:r>
              <a:rPr lang="en-US" b="1" dirty="0" err="1">
                <a:latin typeface="Calibri" pitchFamily="34" charset="0"/>
                <a:cs typeface="Calibri" pitchFamily="34" charset="0"/>
              </a:rPr>
              <a:t>biochimic</a:t>
            </a:r>
            <a:r>
              <a:rPr lang="en-US" b="1" dirty="0">
                <a:latin typeface="Calibri" pitchFamily="34" charset="0"/>
                <a:cs typeface="Calibri" pitchFamily="34" charset="0"/>
              </a:rPr>
              <a:t> de </a:t>
            </a:r>
            <a:r>
              <a:rPr lang="en-US" b="1" dirty="0" err="1">
                <a:latin typeface="Calibri" pitchFamily="34" charset="0"/>
                <a:cs typeface="Calibri" pitchFamily="34" charset="0"/>
              </a:rPr>
              <a:t>oxigen</a:t>
            </a:r>
            <a:r>
              <a:rPr lang="en-US" b="1" dirty="0">
                <a:latin typeface="Calibri" pitchFamily="34" charset="0"/>
                <a:cs typeface="Calibri" pitchFamily="34" charset="0"/>
              </a:rPr>
              <a:t> (CBO)</a:t>
            </a:r>
          </a:p>
        </p:txBody>
      </p:sp>
      <p:graphicFrame>
        <p:nvGraphicFramePr>
          <p:cNvPr id="5" name="Group 8"/>
          <p:cNvGraphicFramePr>
            <a:graphicFrameLocks noGrp="1"/>
          </p:cNvGraphicFramePr>
          <p:nvPr>
            <p:ph sz="half" idx="4294967295"/>
          </p:nvPr>
        </p:nvGraphicFramePr>
        <p:xfrm>
          <a:off x="1908175" y="1700213"/>
          <a:ext cx="5468938" cy="3748097"/>
        </p:xfrm>
        <a:graphic>
          <a:graphicData uri="http://schemas.openxmlformats.org/drawingml/2006/table">
            <a:tbl>
              <a:tblPr/>
              <a:tblGrid>
                <a:gridCol w="1511300"/>
                <a:gridCol w="3957638"/>
              </a:tblGrid>
              <a:tr h="5790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Nivel</a:t>
                      </a:r>
                      <a:r>
                        <a:rPr kumimoji="0" lang="en-GB" sz="1600" b="1" i="0" u="none" strike="noStrike" cap="none" normalizeH="0" baseline="0" dirty="0" smtClean="0">
                          <a:ln>
                            <a:noFill/>
                          </a:ln>
                          <a:solidFill>
                            <a:schemeClr val="tx1"/>
                          </a:solidFill>
                          <a:effectLst/>
                          <a:latin typeface="Arial" charset="0"/>
                          <a:cs typeface="Arial" charset="0"/>
                        </a:rPr>
                        <a:t> CBO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1" u="none" strike="noStrike" cap="none" normalizeH="0" baseline="0" dirty="0" smtClean="0">
                          <a:ln>
                            <a:noFill/>
                          </a:ln>
                          <a:solidFill>
                            <a:schemeClr val="tx1"/>
                          </a:solidFill>
                          <a:effectLst/>
                          <a:latin typeface="Arial" charset="0"/>
                          <a:cs typeface="Arial" charset="0"/>
                        </a:rPr>
                        <a:t>(in ppm)</a:t>
                      </a:r>
                      <a:endParaRPr kumimoji="0" lang="en-GB" sz="1600" b="0" i="0" u="none" strike="noStrike" cap="none" normalizeH="0" baseline="0" dirty="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Calitatea</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apei</a:t>
                      </a:r>
                      <a:endParaRPr kumimoji="0" lang="en-GB" sz="1600" b="0" i="0" u="none" strike="noStrike" cap="none" normalizeH="0" baseline="0" dirty="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noFill/>
                  </a:tcPr>
                </a:tc>
              </a:tr>
              <a:tr h="8229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Arial" charset="0"/>
                        </a:rPr>
                        <a:t>1 - 2</a:t>
                      </a:r>
                      <a:endParaRPr kumimoji="0" lang="en-GB" sz="1600" b="0" i="0" u="none" strike="noStrike" cap="none" normalizeH="0" baseline="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solidFill>
                      <a:srgbClr val="33CC33"/>
                    </a:solidFill>
                  </a:tcPr>
                </a:tc>
                <a:tc>
                  <a:txBody>
                    <a:bodyPr/>
                    <a:lstStyle/>
                    <a:p>
                      <a:r>
                        <a:rPr kumimoji="0" lang="en-GB" sz="1600" b="1" i="0" u="none" strike="noStrike" cap="none" normalizeH="0" baseline="0" dirty="0" err="1" smtClean="0">
                          <a:ln>
                            <a:noFill/>
                          </a:ln>
                          <a:solidFill>
                            <a:schemeClr val="tx1"/>
                          </a:solidFill>
                          <a:effectLst/>
                          <a:latin typeface="Arial" charset="0"/>
                          <a:cs typeface="Arial" charset="0"/>
                        </a:rPr>
                        <a:t>Foarte</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buna</a:t>
                      </a:r>
                      <a:r>
                        <a:rPr kumimoji="0" lang="en-GB" sz="1600" b="1" i="0" u="none" strike="noStrike" cap="none" normalizeH="0" baseline="0" dirty="0" smtClean="0">
                          <a:ln>
                            <a:noFill/>
                          </a:ln>
                          <a:solidFill>
                            <a:schemeClr val="tx1"/>
                          </a:solidFill>
                          <a:effectLst/>
                          <a:latin typeface="Arial" charset="0"/>
                          <a:cs typeface="Arial" charset="0"/>
                        </a:rPr>
                        <a:t/>
                      </a:r>
                      <a:br>
                        <a:rPr kumimoji="0" lang="en-GB" sz="1600" b="1" i="0" u="none" strike="noStrike" cap="none" normalizeH="0" baseline="0" dirty="0" smtClean="0">
                          <a:ln>
                            <a:noFill/>
                          </a:ln>
                          <a:solidFill>
                            <a:schemeClr val="tx1"/>
                          </a:solidFill>
                          <a:effectLst/>
                          <a:latin typeface="Arial" charset="0"/>
                          <a:cs typeface="Arial" charset="0"/>
                        </a:rPr>
                      </a:br>
                      <a:r>
                        <a:rPr lang="ro-RO" sz="1600" kern="1200" dirty="0" smtClean="0">
                          <a:solidFill>
                            <a:schemeClr val="tx1"/>
                          </a:solidFill>
                          <a:effectLst/>
                          <a:latin typeface="Arial" pitchFamily="34" charset="0"/>
                          <a:ea typeface="+mn-ea"/>
                          <a:cs typeface="Arial" pitchFamily="34" charset="0"/>
                        </a:rPr>
                        <a:t>Nu sunt prea multe deșeuri organice în sursa de apă</a:t>
                      </a:r>
                      <a:endParaRPr lang="en-US" sz="1600" kern="1200" dirty="0">
                        <a:solidFill>
                          <a:schemeClr val="tx1"/>
                        </a:solidFill>
                        <a:effectLst/>
                        <a:latin typeface="Arial" pitchFamily="34" charset="0"/>
                        <a:ea typeface="+mn-ea"/>
                        <a:cs typeface="Arial" pitchFamily="34"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noFill/>
                  </a:tcPr>
                </a:tc>
              </a:tr>
              <a:tr h="4569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Arial" charset="0"/>
                        </a:rPr>
                        <a:t>3 - 5</a:t>
                      </a:r>
                      <a:endParaRPr kumimoji="0" lang="en-GB" sz="1600" b="0" i="0" u="none" strike="noStrike" cap="none" normalizeH="0" baseline="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err="1" smtClean="0">
                          <a:ln>
                            <a:noFill/>
                          </a:ln>
                          <a:solidFill>
                            <a:schemeClr val="tx1"/>
                          </a:solidFill>
                          <a:effectLst/>
                          <a:latin typeface="Arial" charset="0"/>
                          <a:cs typeface="Arial" charset="0"/>
                        </a:rPr>
                        <a:t>Moderat</a:t>
                      </a:r>
                      <a:r>
                        <a:rPr kumimoji="0" lang="en-GB" sz="1600" b="1" i="0" u="none" strike="noStrike" cap="none" normalizeH="0" baseline="0" dirty="0" smtClean="0">
                          <a:ln>
                            <a:noFill/>
                          </a:ln>
                          <a:solidFill>
                            <a:schemeClr val="tx1"/>
                          </a:solidFill>
                          <a:effectLst/>
                          <a:latin typeface="Arial" charset="0"/>
                          <a:cs typeface="Arial" charset="0"/>
                        </a:rPr>
                        <a:t> </a:t>
                      </a:r>
                      <a:r>
                        <a:rPr kumimoji="0" lang="en-GB" sz="1600" b="1" i="0" u="none" strike="noStrike" cap="none" normalizeH="0" baseline="0" dirty="0" err="1" smtClean="0">
                          <a:ln>
                            <a:noFill/>
                          </a:ln>
                          <a:solidFill>
                            <a:schemeClr val="tx1"/>
                          </a:solidFill>
                          <a:effectLst/>
                          <a:latin typeface="Arial" charset="0"/>
                          <a:cs typeface="Arial" charset="0"/>
                        </a:rPr>
                        <a:t>curata</a:t>
                      </a:r>
                      <a:endParaRPr kumimoji="0" lang="en-GB" sz="1600" b="0" i="0" u="none" strike="noStrike" cap="none" normalizeH="0" baseline="0" dirty="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noFill/>
                  </a:tcPr>
                </a:tc>
              </a:tr>
              <a:tr h="10662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Arial" charset="0"/>
                          <a:cs typeface="Arial" charset="0"/>
                        </a:rPr>
                        <a:t>6 - 9</a:t>
                      </a:r>
                      <a:endParaRPr kumimoji="0" lang="en-GB" sz="1600" b="0" i="0" u="none" strike="noStrike" cap="none" normalizeH="0" baseline="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1600" b="1" kern="1200" dirty="0" err="1" smtClean="0">
                          <a:solidFill>
                            <a:schemeClr val="tx1"/>
                          </a:solidFill>
                          <a:effectLst/>
                          <a:latin typeface="Arial" pitchFamily="34" charset="0"/>
                          <a:ea typeface="+mn-ea"/>
                          <a:cs typeface="Arial" pitchFamily="34" charset="0"/>
                        </a:rPr>
                        <a:t>Slabă</a:t>
                      </a:r>
                      <a:r>
                        <a:rPr lang="en-GB" sz="1600" b="1" kern="1200" dirty="0" smtClean="0">
                          <a:solidFill>
                            <a:schemeClr val="tx1"/>
                          </a:solidFill>
                          <a:effectLst/>
                          <a:latin typeface="Arial" pitchFamily="34" charset="0"/>
                          <a:ea typeface="+mn-ea"/>
                          <a:cs typeface="Arial" pitchFamily="34" charset="0"/>
                        </a:rPr>
                        <a:t>: </a:t>
                      </a:r>
                      <a:r>
                        <a:rPr lang="en-GB" sz="1600" b="1" kern="1200" dirty="0" err="1" smtClean="0">
                          <a:solidFill>
                            <a:schemeClr val="tx1"/>
                          </a:solidFill>
                          <a:effectLst/>
                          <a:latin typeface="Arial" pitchFamily="34" charset="0"/>
                          <a:ea typeface="+mn-ea"/>
                          <a:cs typeface="Arial" pitchFamily="34" charset="0"/>
                        </a:rPr>
                        <a:t>apa</a:t>
                      </a:r>
                      <a:r>
                        <a:rPr lang="en-GB" sz="1600" b="1" kern="1200" dirty="0" smtClean="0">
                          <a:solidFill>
                            <a:schemeClr val="tx1"/>
                          </a:solidFill>
                          <a:effectLst/>
                          <a:latin typeface="Arial" pitchFamily="34" charset="0"/>
                          <a:ea typeface="+mn-ea"/>
                          <a:cs typeface="Arial" pitchFamily="34" charset="0"/>
                        </a:rPr>
                        <a:t> </a:t>
                      </a:r>
                      <a:r>
                        <a:rPr lang="en-GB" sz="1600" b="1" kern="1200" dirty="0" err="1" smtClean="0">
                          <a:solidFill>
                            <a:schemeClr val="tx1"/>
                          </a:solidFill>
                          <a:effectLst/>
                          <a:latin typeface="Arial" pitchFamily="34" charset="0"/>
                          <a:ea typeface="+mn-ea"/>
                          <a:cs typeface="Arial" pitchFamily="34" charset="0"/>
                        </a:rPr>
                        <a:t>poluată</a:t>
                      </a:r>
                      <a:r>
                        <a:rPr lang="en-GB" sz="1600" b="1" kern="1200" dirty="0" smtClean="0">
                          <a:solidFill>
                            <a:schemeClr val="tx1"/>
                          </a:solidFill>
                          <a:effectLst/>
                          <a:latin typeface="Arial" pitchFamily="34" charset="0"/>
                          <a:ea typeface="+mn-ea"/>
                          <a:cs typeface="Arial" pitchFamily="34" charset="0"/>
                        </a:rPr>
                        <a:t/>
                      </a:r>
                      <a:br>
                        <a:rPr lang="en-GB" sz="1600" b="1" kern="1200" dirty="0" smtClean="0">
                          <a:solidFill>
                            <a:schemeClr val="tx1"/>
                          </a:solidFill>
                          <a:effectLst/>
                          <a:latin typeface="Arial" pitchFamily="34" charset="0"/>
                          <a:ea typeface="+mn-ea"/>
                          <a:cs typeface="Arial" pitchFamily="34" charset="0"/>
                        </a:rPr>
                      </a:br>
                      <a:r>
                        <a:rPr lang="en-GB" sz="1600" kern="1200" dirty="0" err="1" smtClean="0">
                          <a:solidFill>
                            <a:schemeClr val="tx1"/>
                          </a:solidFill>
                          <a:effectLst/>
                          <a:latin typeface="Arial" pitchFamily="34" charset="0"/>
                          <a:ea typeface="+mn-ea"/>
                          <a:cs typeface="Arial" pitchFamily="34" charset="0"/>
                        </a:rPr>
                        <a:t>Materie</a:t>
                      </a:r>
                      <a:r>
                        <a:rPr lang="en-GB" sz="1600" kern="120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organică</a:t>
                      </a:r>
                      <a:r>
                        <a:rPr lang="en-GB" sz="1600" kern="120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prezentă</a:t>
                      </a:r>
                      <a:r>
                        <a:rPr lang="en-GB" sz="1600" kern="120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în</a:t>
                      </a:r>
                      <a:r>
                        <a:rPr lang="en-GB" sz="1600" kern="120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apă</a:t>
                      </a:r>
                      <a:r>
                        <a:rPr lang="en-GB" sz="1600" kern="1200" dirty="0" smtClean="0">
                          <a:solidFill>
                            <a:schemeClr val="tx1"/>
                          </a:solidFill>
                          <a:effectLst/>
                          <a:latin typeface="Arial" pitchFamily="34" charset="0"/>
                          <a:ea typeface="+mn-ea"/>
                          <a:cs typeface="Arial" pitchFamily="34" charset="0"/>
                        </a:rPr>
                        <a:t>;</a:t>
                      </a:r>
                      <a:r>
                        <a:rPr lang="en-GB" sz="1600" kern="1200" baseline="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bacteriile</a:t>
                      </a:r>
                      <a:r>
                        <a:rPr lang="en-GB" sz="1600" kern="120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descompun</a:t>
                      </a:r>
                      <a:r>
                        <a:rPr lang="en-GB" sz="1600" kern="1200" dirty="0" smtClean="0">
                          <a:solidFill>
                            <a:schemeClr val="tx1"/>
                          </a:solidFill>
                          <a:effectLst/>
                          <a:latin typeface="Arial" pitchFamily="34" charset="0"/>
                          <a:ea typeface="+mn-ea"/>
                          <a:cs typeface="Arial" pitchFamily="34" charset="0"/>
                        </a:rPr>
                        <a:t> </a:t>
                      </a:r>
                      <a:r>
                        <a:rPr lang="en-GB" sz="1600" kern="1200" dirty="0" err="1" smtClean="0">
                          <a:solidFill>
                            <a:schemeClr val="tx1"/>
                          </a:solidFill>
                          <a:effectLst/>
                          <a:latin typeface="Arial" pitchFamily="34" charset="0"/>
                          <a:ea typeface="+mn-ea"/>
                          <a:cs typeface="Arial" pitchFamily="34" charset="0"/>
                        </a:rPr>
                        <a:t>deșeurile</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noFill/>
                  </a:tcPr>
                </a:tc>
              </a:tr>
              <a:tr h="8229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cs typeface="Arial" charset="0"/>
                        </a:rPr>
                        <a:t>&gt;10</a:t>
                      </a:r>
                      <a:endParaRPr kumimoji="0" lang="en-GB" sz="1600" b="0" i="0" u="none" strike="noStrike" cap="none" normalizeH="0" baseline="0" dirty="0" smtClean="0">
                        <a:ln>
                          <a:noFill/>
                        </a:ln>
                        <a:solidFill>
                          <a:schemeClr val="tx1"/>
                        </a:solidFill>
                        <a:effectLst/>
                        <a:latin typeface="Times New Roman" pitchFamily="18" charset="0"/>
                      </a:endParaRP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600" b="1" i="0" u="none" strike="noStrike" cap="none" normalizeH="0" baseline="0" dirty="0" smtClean="0">
                          <a:ln>
                            <a:noFill/>
                          </a:ln>
                          <a:solidFill>
                            <a:schemeClr val="tx1"/>
                          </a:solidFill>
                          <a:effectLst/>
                          <a:latin typeface="Arial" charset="0"/>
                          <a:cs typeface="Arial" charset="0"/>
                        </a:rPr>
                        <a:t>Foarte slabă: apa foarte poluată</a:t>
                      </a: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600" b="0" i="0" u="none" strike="noStrike" cap="none" normalizeH="0" baseline="0" dirty="0" smtClean="0">
                          <a:ln>
                            <a:noFill/>
                          </a:ln>
                          <a:solidFill>
                            <a:schemeClr val="tx1"/>
                          </a:solidFill>
                          <a:effectLst/>
                          <a:latin typeface="Arial" charset="0"/>
                          <a:cs typeface="Arial" charset="0"/>
                        </a:rPr>
                        <a:t>Apa conține o cantitate mare de materie organică</a:t>
                      </a:r>
                    </a:p>
                  </a:txBody>
                  <a:tcPr marT="45696" marB="45696" anchor="ctr" horzOverflow="overflow">
                    <a:lnL w="9525" cap="flat" cmpd="sng" algn="ctr">
                      <a:solidFill>
                        <a:srgbClr val="111111"/>
                      </a:solidFill>
                      <a:prstDash val="solid"/>
                      <a:round/>
                      <a:headEnd type="none" w="med" len="med"/>
                      <a:tailEnd type="none" w="med" len="med"/>
                    </a:lnL>
                    <a:lnR w="9525" cap="flat" cmpd="sng" algn="ctr">
                      <a:solidFill>
                        <a:srgbClr val="111111"/>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11111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1524000" y="5715000"/>
            <a:ext cx="6781800" cy="338554"/>
          </a:xfrm>
          <a:prstGeom prst="rect">
            <a:avLst/>
          </a:prstGeom>
          <a:noFill/>
        </p:spPr>
        <p:txBody>
          <a:bodyPr wrap="square" rtlCol="0">
            <a:spAutoFit/>
          </a:bodyPr>
          <a:lstStyle/>
          <a:p>
            <a:r>
              <a:rPr lang="en-US" sz="1600" dirty="0" err="1" smtClean="0"/>
              <a:t>Limita</a:t>
            </a:r>
            <a:r>
              <a:rPr lang="en-US" sz="1600" dirty="0" smtClean="0"/>
              <a:t> </a:t>
            </a:r>
            <a:r>
              <a:rPr lang="en-US" sz="1600" dirty="0" err="1" smtClean="0"/>
              <a:t>admisibila</a:t>
            </a:r>
            <a:r>
              <a:rPr lang="en-US" sz="1600" dirty="0" smtClean="0"/>
              <a:t> conform </a:t>
            </a:r>
            <a:r>
              <a:rPr lang="vi-VN" sz="1600" dirty="0" smtClean="0">
                <a:latin typeface="Calibri" pitchFamily="34" charset="0"/>
                <a:cs typeface="Calibri" pitchFamily="34" charset="0"/>
              </a:rPr>
              <a:t>Ordinul</a:t>
            </a:r>
            <a:r>
              <a:rPr lang="en-US" sz="1600" dirty="0" err="1" smtClean="0">
                <a:latin typeface="Calibri" pitchFamily="34" charset="0"/>
                <a:cs typeface="Calibri" pitchFamily="34" charset="0"/>
              </a:rPr>
              <a:t>ui</a:t>
            </a:r>
            <a:r>
              <a:rPr lang="en-US" sz="1600" dirty="0" smtClean="0">
                <a:latin typeface="Calibri" pitchFamily="34" charset="0"/>
                <a:cs typeface="Calibri" pitchFamily="34" charset="0"/>
              </a:rPr>
              <a:t> </a:t>
            </a:r>
            <a:r>
              <a:rPr lang="vi-VN" sz="1600" dirty="0" smtClean="0">
                <a:latin typeface="Calibri" pitchFamily="34" charset="0"/>
                <a:cs typeface="Calibri" pitchFamily="34" charset="0"/>
              </a:rPr>
              <a:t>nr</a:t>
            </a:r>
            <a:r>
              <a:rPr lang="vi-VN" sz="1600" dirty="0">
                <a:latin typeface="Calibri" pitchFamily="34" charset="0"/>
                <a:cs typeface="Calibri" pitchFamily="34" charset="0"/>
              </a:rPr>
              <a:t>. </a:t>
            </a:r>
            <a:r>
              <a:rPr lang="vi-VN" sz="1600" dirty="0" smtClean="0">
                <a:latin typeface="Calibri" pitchFamily="34" charset="0"/>
                <a:cs typeface="Calibri" pitchFamily="34" charset="0"/>
              </a:rPr>
              <a:t>1146/2002</a:t>
            </a:r>
            <a:r>
              <a:rPr lang="en-US" sz="1600" dirty="0" smtClean="0">
                <a:latin typeface="Calibri" pitchFamily="34" charset="0"/>
                <a:cs typeface="Calibri" pitchFamily="34" charset="0"/>
              </a:rPr>
              <a:t>: CBO5 &lt; 5 mg/l</a:t>
            </a:r>
            <a:r>
              <a:rPr lang="vi-VN" sz="1600" dirty="0" smtClean="0">
                <a:latin typeface="Calibri" pitchFamily="34" charset="0"/>
                <a:cs typeface="Calibri" pitchFamily="34" charset="0"/>
              </a:rPr>
              <a:t> </a:t>
            </a:r>
            <a:endParaRPr lang="en-US" sz="1600" dirty="0">
              <a:latin typeface="Calibri" pitchFamily="34" charset="0"/>
              <a:cs typeface="Calibri" pitchFamily="34" charset="0"/>
            </a:endParaRPr>
          </a:p>
        </p:txBody>
      </p:sp>
      <p:sp>
        <p:nvSpPr>
          <p:cNvPr id="7"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2170902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615950" y="334168"/>
            <a:ext cx="77771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ro-RO" b="1" dirty="0">
                <a:latin typeface="Calibri" pitchFamily="34" charset="0"/>
                <a:cs typeface="Calibri" pitchFamily="34" charset="0"/>
              </a:rPr>
              <a:t>Măsurarea </a:t>
            </a:r>
            <a:r>
              <a:rPr lang="en-US" b="1" dirty="0" err="1">
                <a:latin typeface="Calibri" pitchFamily="34" charset="0"/>
                <a:cs typeface="Calibri" pitchFamily="34" charset="0"/>
              </a:rPr>
              <a:t>consumului</a:t>
            </a:r>
            <a:r>
              <a:rPr lang="en-US" b="1" dirty="0">
                <a:latin typeface="Calibri" pitchFamily="34" charset="0"/>
                <a:cs typeface="Calibri" pitchFamily="34" charset="0"/>
              </a:rPr>
              <a:t> </a:t>
            </a:r>
            <a:r>
              <a:rPr lang="en-US" b="1" dirty="0" err="1">
                <a:latin typeface="Calibri" pitchFamily="34" charset="0"/>
                <a:cs typeface="Calibri" pitchFamily="34" charset="0"/>
              </a:rPr>
              <a:t>biochimic</a:t>
            </a:r>
            <a:r>
              <a:rPr lang="en-US" b="1" dirty="0">
                <a:latin typeface="Calibri" pitchFamily="34" charset="0"/>
                <a:cs typeface="Calibri" pitchFamily="34" charset="0"/>
              </a:rPr>
              <a:t> de </a:t>
            </a:r>
            <a:r>
              <a:rPr lang="en-US" b="1" dirty="0" err="1">
                <a:latin typeface="Calibri" pitchFamily="34" charset="0"/>
                <a:cs typeface="Calibri" pitchFamily="34" charset="0"/>
              </a:rPr>
              <a:t>oxigen</a:t>
            </a:r>
            <a:r>
              <a:rPr lang="en-US" b="1" dirty="0">
                <a:latin typeface="Calibri" pitchFamily="34" charset="0"/>
                <a:cs typeface="Calibri" pitchFamily="34" charset="0"/>
              </a:rPr>
              <a:t> (CBO)</a:t>
            </a:r>
          </a:p>
        </p:txBody>
      </p:sp>
      <p:sp>
        <p:nvSpPr>
          <p:cNvPr id="5" name="Rectangle 10"/>
          <p:cNvSpPr>
            <a:spLocks noChangeArrowheads="1"/>
          </p:cNvSpPr>
          <p:nvPr/>
        </p:nvSpPr>
        <p:spPr bwMode="auto">
          <a:xfrm>
            <a:off x="833438" y="1989138"/>
            <a:ext cx="77851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sz="1600" dirty="0">
                <a:latin typeface="Arial" pitchFamily="34" charset="0"/>
                <a:cs typeface="Arial" pitchFamily="34" charset="0"/>
              </a:rPr>
              <a:t>Eșantionul de apă de măsurat se diluează într-o anumită proporție cu apă </a:t>
            </a:r>
            <a:r>
              <a:rPr lang="vi-VN" sz="1600" dirty="0" smtClean="0">
                <a:latin typeface="Arial" pitchFamily="34" charset="0"/>
                <a:cs typeface="Arial" pitchFamily="34" charset="0"/>
              </a:rPr>
              <a:t>necontaminată </a:t>
            </a:r>
            <a:r>
              <a:rPr lang="vi-VN" sz="1600" dirty="0">
                <a:latin typeface="Arial" pitchFamily="34" charset="0"/>
                <a:cs typeface="Arial" pitchFamily="34" charset="0"/>
              </a:rPr>
              <a:t>sau se măsoară ca atare</a:t>
            </a:r>
            <a:r>
              <a:rPr lang="vi-VN" sz="1600" dirty="0" smtClean="0">
                <a:latin typeface="Arial" pitchFamily="34" charset="0"/>
                <a:cs typeface="Arial" pitchFamily="34" charset="0"/>
              </a:rPr>
              <a:t>.</a:t>
            </a:r>
            <a:endParaRPr lang="en-US" sz="1600" dirty="0" smtClean="0">
              <a:latin typeface="Arial" pitchFamily="34" charset="0"/>
              <a:cs typeface="Arial" pitchFamily="34" charset="0"/>
            </a:endParaRPr>
          </a:p>
          <a:p>
            <a:r>
              <a:rPr lang="ro-RO" sz="1600" dirty="0">
                <a:latin typeface="Arial" pitchFamily="34" charset="0"/>
                <a:cs typeface="Arial" pitchFamily="34" charset="0"/>
              </a:rPr>
              <a:t> </a:t>
            </a:r>
            <a:endParaRPr lang="en-US" sz="1600" dirty="0">
              <a:latin typeface="Arial" pitchFamily="34" charset="0"/>
              <a:cs typeface="Arial" pitchFamily="34" charset="0"/>
            </a:endParaRPr>
          </a:p>
          <a:p>
            <a:r>
              <a:rPr lang="ro-RO" sz="1600" dirty="0">
                <a:latin typeface="Arial" pitchFamily="34" charset="0"/>
                <a:cs typeface="Arial" pitchFamily="34" charset="0"/>
              </a:rPr>
              <a:t>Se măsoară cu electrodul de oxigen dizolvat valoarea conținutului de oxigen din apă înainte și după 5 zile.</a:t>
            </a:r>
            <a:endParaRPr lang="en-US" sz="1600" dirty="0">
              <a:latin typeface="Arial" pitchFamily="34" charset="0"/>
              <a:cs typeface="Arial" pitchFamily="34" charset="0"/>
            </a:endParaRPr>
          </a:p>
          <a:p>
            <a:pPr>
              <a:spcBef>
                <a:spcPct val="50000"/>
              </a:spcBef>
            </a:pPr>
            <a:r>
              <a:rPr lang="vi-VN" sz="1600" dirty="0" smtClean="0">
                <a:latin typeface="Arial" pitchFamily="34" charset="0"/>
                <a:cs typeface="Arial" pitchFamily="34" charset="0"/>
              </a:rPr>
              <a:t>Eșantionul </a:t>
            </a:r>
            <a:r>
              <a:rPr lang="vi-VN" sz="1600" dirty="0">
                <a:latin typeface="Arial" pitchFamily="34" charset="0"/>
                <a:cs typeface="Arial" pitchFamily="34" charset="0"/>
              </a:rPr>
              <a:t>se păstrează la întuneric la temperatură constantă (T = 20 ºC) timp de 5 zile.</a:t>
            </a:r>
          </a:p>
          <a:p>
            <a:pPr>
              <a:spcBef>
                <a:spcPct val="50000"/>
              </a:spcBef>
            </a:pPr>
            <a:endParaRPr lang="vi-VN" sz="1600" dirty="0"/>
          </a:p>
          <a:p>
            <a:pPr>
              <a:spcBef>
                <a:spcPct val="50000"/>
              </a:spcBef>
            </a:pPr>
            <a:r>
              <a:rPr lang="vi-VN" sz="1600" dirty="0"/>
              <a:t>CBO</a:t>
            </a:r>
            <a:r>
              <a:rPr lang="en-US" sz="1600" dirty="0"/>
              <a:t>5</a:t>
            </a:r>
            <a:r>
              <a:rPr lang="vi-VN" sz="1600" dirty="0"/>
              <a:t> se calculează astfel:</a:t>
            </a:r>
          </a:p>
          <a:p>
            <a:pPr>
              <a:spcBef>
                <a:spcPct val="50000"/>
              </a:spcBef>
            </a:pPr>
            <a:r>
              <a:rPr lang="vi-VN" sz="1600" b="1" dirty="0"/>
              <a:t>Eșantion nediluat: </a:t>
            </a:r>
            <a:r>
              <a:rPr lang="vi-VN" sz="1600" dirty="0"/>
              <a:t>OD initial – OD final.</a:t>
            </a:r>
          </a:p>
          <a:p>
            <a:pPr>
              <a:spcBef>
                <a:spcPct val="50000"/>
              </a:spcBef>
            </a:pPr>
            <a:r>
              <a:rPr lang="vi-VN" sz="1600" b="1" dirty="0"/>
              <a:t>Eșantion diluat: </a:t>
            </a:r>
            <a:r>
              <a:rPr lang="vi-VN" sz="1600" dirty="0"/>
              <a:t>(OD initial – OD final) x factor de diluție</a:t>
            </a:r>
          </a:p>
        </p:txBody>
      </p:sp>
      <p:sp>
        <p:nvSpPr>
          <p:cNvPr id="6" name="TextBox 5"/>
          <p:cNvSpPr txBox="1"/>
          <p:nvPr/>
        </p:nvSpPr>
        <p:spPr>
          <a:xfrm>
            <a:off x="3124200" y="846931"/>
            <a:ext cx="2980531" cy="369332"/>
          </a:xfrm>
          <a:prstGeom prst="rect">
            <a:avLst/>
          </a:prstGeom>
          <a:noFill/>
        </p:spPr>
        <p:txBody>
          <a:bodyPr wrap="square" rtlCol="0">
            <a:spAutoFit/>
          </a:bodyPr>
          <a:lstStyle/>
          <a:p>
            <a:pPr algn="ctr"/>
            <a:r>
              <a:rPr lang="en-US" b="1" dirty="0" err="1" smtClean="0"/>
              <a:t>Metoda</a:t>
            </a:r>
            <a:r>
              <a:rPr lang="en-US" b="1" dirty="0" smtClean="0"/>
              <a:t> </a:t>
            </a:r>
            <a:r>
              <a:rPr lang="en-US" b="1" dirty="0" err="1" smtClean="0"/>
              <a:t>dilutiei</a:t>
            </a:r>
            <a:endParaRPr lang="en-US" b="1" dirty="0">
              <a:latin typeface="Calibri" pitchFamily="34" charset="0"/>
              <a:cs typeface="Calibri" pitchFamily="34" charset="0"/>
            </a:endParaRPr>
          </a:p>
        </p:txBody>
      </p:sp>
      <p:sp>
        <p:nvSpPr>
          <p:cNvPr id="7"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dirty="0" err="1" smtClean="0">
                <a:solidFill>
                  <a:schemeClr val="bg1">
                    <a:lumMod val="95000"/>
                  </a:schemeClr>
                </a:solidFill>
              </a:rPr>
              <a:t>Instrumentaţie</a:t>
            </a:r>
            <a:r>
              <a:rPr lang="en-US" sz="2000" dirty="0" smtClean="0">
                <a:solidFill>
                  <a:schemeClr val="bg1">
                    <a:lumMod val="95000"/>
                  </a:schemeClr>
                </a:solidFill>
              </a:rPr>
              <a:t> de </a:t>
            </a:r>
            <a:r>
              <a:rPr lang="en-US" sz="2000" dirty="0" err="1" smtClean="0">
                <a:solidFill>
                  <a:schemeClr val="bg1">
                    <a:lumMod val="95000"/>
                  </a:schemeClr>
                </a:solidFill>
              </a:rPr>
              <a:t>măsură</a:t>
            </a:r>
            <a:r>
              <a:rPr lang="en-US" sz="2000" dirty="0" smtClean="0">
                <a:solidFill>
                  <a:schemeClr val="bg1">
                    <a:lumMod val="95000"/>
                  </a:schemeClr>
                </a:solidFill>
              </a:rPr>
              <a:t> a </a:t>
            </a:r>
            <a:r>
              <a:rPr lang="en-US" sz="2000" dirty="0" err="1" smtClean="0">
                <a:solidFill>
                  <a:schemeClr val="bg1">
                    <a:lumMod val="95000"/>
                  </a:schemeClr>
                </a:solidFill>
              </a:rPr>
              <a:t>parametrilor</a:t>
            </a:r>
            <a:r>
              <a:rPr lang="en-US" sz="2000" dirty="0" smtClean="0">
                <a:solidFill>
                  <a:schemeClr val="bg1">
                    <a:lumMod val="95000"/>
                  </a:schemeClr>
                </a:solidFill>
              </a:rPr>
              <a:t> de </a:t>
            </a:r>
            <a:r>
              <a:rPr lang="en-US" sz="2000" dirty="0" err="1" smtClean="0">
                <a:solidFill>
                  <a:schemeClr val="bg1">
                    <a:lumMod val="95000"/>
                  </a:schemeClr>
                </a:solidFill>
              </a:rPr>
              <a:t>mediu</a:t>
            </a:r>
            <a:endParaRPr lang="en-US" sz="2000" dirty="0">
              <a:solidFill>
                <a:schemeClr val="bg1">
                  <a:lumMod val="95000"/>
                </a:schemeClr>
              </a:solidFill>
            </a:endParaRPr>
          </a:p>
        </p:txBody>
      </p:sp>
    </p:spTree>
    <p:extLst>
      <p:ext uri="{BB962C8B-B14F-4D97-AF65-F5344CB8AC3E}">
        <p14:creationId xmlns:p14="http://schemas.microsoft.com/office/powerpoint/2010/main" val="3902752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22635872"/>
              </p:ext>
            </p:extLst>
          </p:nvPr>
        </p:nvGraphicFramePr>
        <p:xfrm>
          <a:off x="990600" y="4560332"/>
          <a:ext cx="7293479" cy="1611868"/>
        </p:xfrm>
        <a:graphic>
          <a:graphicData uri="http://schemas.openxmlformats.org/drawingml/2006/table">
            <a:tbl>
              <a:tblPr firstRow="1" firstCol="1" bandRow="1">
                <a:tableStyleId>{5C22544A-7EE6-4342-B048-85BDC9FD1C3A}</a:tableStyleId>
              </a:tblPr>
              <a:tblGrid>
                <a:gridCol w="1219320"/>
                <a:gridCol w="994157"/>
                <a:gridCol w="999394"/>
                <a:gridCol w="982936"/>
                <a:gridCol w="763011"/>
                <a:gridCol w="1059986"/>
                <a:gridCol w="1274675"/>
              </a:tblGrid>
              <a:tr h="690366">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dirty="0">
                          <a:effectLst/>
                        </a:rPr>
                        <a:t>Apă de robinet</a:t>
                      </a:r>
                      <a:endParaRPr lang="en-US" sz="1400" dirty="0">
                        <a:effectLst/>
                        <a:latin typeface="Times New Roman"/>
                        <a:ea typeface="Calibri"/>
                      </a:endParaRPr>
                    </a:p>
                  </a:txBody>
                  <a:tcPr marL="68580" marR="68580" marT="0" marB="0"/>
                </a:tc>
                <a:tc>
                  <a:txBody>
                    <a:bodyPr/>
                    <a:lstStyle/>
                    <a:p>
                      <a:pPr>
                        <a:spcAft>
                          <a:spcPts val="0"/>
                        </a:spcAft>
                      </a:pPr>
                      <a:r>
                        <a:rPr lang="ro-RO" sz="1400" dirty="0">
                          <a:effectLst/>
                        </a:rPr>
                        <a:t>Apă distilată</a:t>
                      </a:r>
                      <a:endParaRPr lang="en-US" sz="1400" dirty="0">
                        <a:effectLst/>
                        <a:latin typeface="Times New Roman"/>
                        <a:ea typeface="Calibri"/>
                      </a:endParaRPr>
                    </a:p>
                  </a:txBody>
                  <a:tcPr marL="68580" marR="68580" marT="0" marB="0"/>
                </a:tc>
                <a:tc>
                  <a:txBody>
                    <a:bodyPr/>
                    <a:lstStyle/>
                    <a:p>
                      <a:pPr>
                        <a:spcAft>
                          <a:spcPts val="0"/>
                        </a:spcAft>
                      </a:pPr>
                      <a:r>
                        <a:rPr lang="ro-RO" sz="1400">
                          <a:effectLst/>
                        </a:rPr>
                        <a:t>Coca cola</a:t>
                      </a:r>
                      <a:endParaRPr lang="en-US" sz="1400">
                        <a:effectLst/>
                        <a:latin typeface="Times New Roman"/>
                        <a:ea typeface="Calibri"/>
                      </a:endParaRPr>
                    </a:p>
                  </a:txBody>
                  <a:tcPr marL="68580" marR="68580" marT="0" marB="0"/>
                </a:tc>
                <a:tc>
                  <a:txBody>
                    <a:bodyPr/>
                    <a:lstStyle/>
                    <a:p>
                      <a:pPr>
                        <a:spcAft>
                          <a:spcPts val="0"/>
                        </a:spcAft>
                      </a:pPr>
                      <a:r>
                        <a:rPr lang="ro-RO" sz="1400">
                          <a:effectLst/>
                        </a:rPr>
                        <a:t>Oțet</a:t>
                      </a:r>
                      <a:endParaRPr lang="en-US" sz="1400">
                        <a:effectLst/>
                        <a:latin typeface="Times New Roman"/>
                        <a:ea typeface="Calibri"/>
                      </a:endParaRPr>
                    </a:p>
                  </a:txBody>
                  <a:tcPr marL="68580" marR="68580" marT="0" marB="0"/>
                </a:tc>
                <a:tc>
                  <a:txBody>
                    <a:bodyPr/>
                    <a:lstStyle/>
                    <a:p>
                      <a:pPr>
                        <a:spcAft>
                          <a:spcPts val="0"/>
                        </a:spcAft>
                      </a:pPr>
                      <a:r>
                        <a:rPr lang="ro-RO" sz="1400">
                          <a:effectLst/>
                        </a:rPr>
                        <a:t>Acid azotic</a:t>
                      </a:r>
                      <a:endParaRPr lang="en-US" sz="1400">
                        <a:effectLst/>
                      </a:endParaRPr>
                    </a:p>
                    <a:p>
                      <a:pPr>
                        <a:spcAft>
                          <a:spcPts val="0"/>
                        </a:spcAft>
                      </a:pPr>
                      <a:r>
                        <a:rPr lang="ro-RO" sz="1400">
                          <a:effectLst/>
                        </a:rPr>
                        <a:t>HNO</a:t>
                      </a:r>
                      <a:r>
                        <a:rPr lang="ro-RO" sz="1400" baseline="-25000">
                          <a:effectLst/>
                        </a:rPr>
                        <a:t>3</a:t>
                      </a:r>
                      <a:endParaRPr lang="en-US" sz="1400">
                        <a:effectLst/>
                        <a:latin typeface="Times New Roman"/>
                        <a:ea typeface="Calibri"/>
                      </a:endParaRPr>
                    </a:p>
                  </a:txBody>
                  <a:tcPr marL="68580" marR="68580" marT="0" marB="0"/>
                </a:tc>
                <a:tc>
                  <a:txBody>
                    <a:bodyPr/>
                    <a:lstStyle/>
                    <a:p>
                      <a:pPr>
                        <a:spcAft>
                          <a:spcPts val="0"/>
                        </a:spcAft>
                      </a:pPr>
                      <a:r>
                        <a:rPr lang="ro-RO" sz="1400">
                          <a:effectLst/>
                        </a:rPr>
                        <a:t>Hidroxid de potasiu</a:t>
                      </a:r>
                      <a:endParaRPr lang="en-US" sz="1400">
                        <a:effectLst/>
                      </a:endParaRPr>
                    </a:p>
                    <a:p>
                      <a:pPr>
                        <a:spcAft>
                          <a:spcPts val="0"/>
                        </a:spcAft>
                      </a:pPr>
                      <a:r>
                        <a:rPr lang="ro-RO" sz="1400">
                          <a:effectLst/>
                        </a:rPr>
                        <a:t>KOH</a:t>
                      </a:r>
                      <a:endParaRPr lang="en-US" sz="1400">
                        <a:effectLst/>
                        <a:latin typeface="Times New Roman"/>
                        <a:ea typeface="Calibri"/>
                      </a:endParaRPr>
                    </a:p>
                  </a:txBody>
                  <a:tcPr marL="68580" marR="68580" marT="0" marB="0"/>
                </a:tc>
              </a:tr>
              <a:tr h="311902">
                <a:tc>
                  <a:txBody>
                    <a:bodyPr/>
                    <a:lstStyle/>
                    <a:p>
                      <a:pPr>
                        <a:spcAft>
                          <a:spcPts val="0"/>
                        </a:spcAft>
                      </a:pPr>
                      <a:r>
                        <a:rPr lang="ro-RO" sz="1400">
                          <a:effectLst/>
                        </a:rPr>
                        <a:t>pH</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r>
              <a:tr h="309365">
                <a:tc>
                  <a:txBody>
                    <a:bodyPr/>
                    <a:lstStyle/>
                    <a:p>
                      <a:pPr>
                        <a:spcAft>
                          <a:spcPts val="0"/>
                        </a:spcAft>
                      </a:pPr>
                      <a:r>
                        <a:rPr lang="ro-RO" sz="1400" dirty="0">
                          <a:effectLst/>
                        </a:rPr>
                        <a:t>Conductivitate</a:t>
                      </a:r>
                      <a:endParaRPr lang="en-US" sz="1400" dirty="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r>
              <a:tr h="300235">
                <a:tc>
                  <a:txBody>
                    <a:bodyPr/>
                    <a:lstStyle/>
                    <a:p>
                      <a:pPr>
                        <a:spcAft>
                          <a:spcPts val="0"/>
                        </a:spcAft>
                      </a:pPr>
                      <a:r>
                        <a:rPr lang="ro-RO" sz="1400">
                          <a:effectLst/>
                        </a:rPr>
                        <a:t>Temperatura</a:t>
                      </a:r>
                      <a:endParaRPr lang="en-US" sz="140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a:effectLst/>
                        </a:rPr>
                        <a:t> </a:t>
                      </a:r>
                      <a:endParaRPr lang="en-US" sz="1400">
                        <a:effectLst/>
                        <a:latin typeface="Times New Roman"/>
                        <a:ea typeface="Calibri"/>
                      </a:endParaRPr>
                    </a:p>
                  </a:txBody>
                  <a:tcPr marL="68580" marR="68580" marT="0" marB="0"/>
                </a:tc>
                <a:tc>
                  <a:txBody>
                    <a:bodyPr/>
                    <a:lstStyle/>
                    <a:p>
                      <a:pPr>
                        <a:spcAft>
                          <a:spcPts val="0"/>
                        </a:spcAft>
                      </a:pPr>
                      <a:r>
                        <a:rPr lang="ro-RO" sz="1400" dirty="0">
                          <a:effectLst/>
                        </a:rPr>
                        <a:t> </a:t>
                      </a:r>
                      <a:endParaRPr lang="en-US" sz="1400" dirty="0">
                        <a:effectLst/>
                        <a:latin typeface="Times New Roman"/>
                        <a:ea typeface="Calibri"/>
                      </a:endParaRPr>
                    </a:p>
                  </a:txBody>
                  <a:tcPr marL="68580" marR="68580" marT="0" marB="0"/>
                </a:tc>
              </a:tr>
            </a:tbl>
          </a:graphicData>
        </a:graphic>
      </p:graphicFrame>
      <p:sp>
        <p:nvSpPr>
          <p:cNvPr id="5" name="Rectangle 1"/>
          <p:cNvSpPr>
            <a:spLocks noChangeArrowheads="1"/>
          </p:cNvSpPr>
          <p:nvPr/>
        </p:nvSpPr>
        <p:spPr bwMode="auto">
          <a:xfrm>
            <a:off x="457200" y="166301"/>
            <a:ext cx="84909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dirty="0" smtClean="0">
                <a:ln>
                  <a:noFill/>
                </a:ln>
                <a:solidFill>
                  <a:schemeClr val="tx1"/>
                </a:solidFill>
                <a:effectLst/>
                <a:ea typeface="Calibri" pitchFamily="34" charset="0"/>
                <a:cs typeface="Times New Roman" pitchFamily="18" charset="0"/>
              </a:rPr>
              <a:t>Lucrări de efectuat în laborator</a:t>
            </a:r>
            <a:endParaRPr kumimoji="0" lang="en-US"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342900" indent="-342900" eaLnBrk="0" fontAlgn="base" hangingPunct="0">
              <a:spcBef>
                <a:spcPct val="0"/>
              </a:spcBef>
              <a:spcAft>
                <a:spcPct val="0"/>
              </a:spcAft>
              <a:buFont typeface="+mj-lt"/>
              <a:buAutoNum type="arabicPeriod"/>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studiază trusa de măsură </a:t>
            </a:r>
            <a:r>
              <a:rPr kumimoji="0" lang="ro-RO" sz="1600" b="0" i="0" u="none" strike="noStrike" cap="none" normalizeH="0" baseline="0" dirty="0" err="1" smtClean="0">
                <a:ln>
                  <a:noFill/>
                </a:ln>
                <a:solidFill>
                  <a:schemeClr val="tx1"/>
                </a:solidFill>
                <a:effectLst/>
                <a:ea typeface="Calibri" pitchFamily="34" charset="0"/>
                <a:cs typeface="Times New Roman" pitchFamily="18" charset="0"/>
              </a:rPr>
              <a:t>multiparametru</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MULTI 340i. Se identifică electrozii și părțile componente.</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studiază construcția și funcționarea electrodului de pH, în concordanță cu considerentele teoretice prezentate în referatul de laborator.</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efectuează calibrarea electrodului de pH conform instrucțiunilor din cartea tehnică și utilizând </a:t>
            </a:r>
            <a:r>
              <a:rPr kumimoji="0" lang="ro-RO" sz="1600" b="0" i="0" u="none" strike="noStrike" cap="none" normalizeH="0" baseline="0" dirty="0" err="1" smtClean="0">
                <a:ln>
                  <a:noFill/>
                </a:ln>
                <a:solidFill>
                  <a:schemeClr val="tx1"/>
                </a:solidFill>
                <a:effectLst/>
                <a:ea typeface="Calibri" pitchFamily="34" charset="0"/>
                <a:cs typeface="Times New Roman" pitchFamily="18" charset="0"/>
              </a:rPr>
              <a:t>bufferele</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de pH din dotarea trusei. Se urmăresc:</a:t>
            </a:r>
            <a:endParaRPr kumimoji="0" lang="en-US" sz="1600" b="0" i="0" u="none" strike="noStrike" cap="none" normalizeH="0" baseline="0" dirty="0" smtClean="0">
              <a:ln>
                <a:noFill/>
              </a:ln>
              <a:solidFill>
                <a:schemeClr val="tx1"/>
              </a:solidFill>
              <a:effectLst/>
              <a:cs typeface="Arial" pitchFamily="34" charset="0"/>
            </a:endParaRPr>
          </a:p>
          <a:p>
            <a:pPr marL="574675" lvl="1" indent="-230188" eaLnBrk="0" fontAlgn="base" hangingPunct="0">
              <a:spcBef>
                <a:spcPct val="0"/>
              </a:spcBef>
              <a:spcAft>
                <a:spcPct val="0"/>
              </a:spcAft>
              <a:buFont typeface="+mj-lt"/>
              <a:buAutoNum type="alphaLcPeriod"/>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Informațiile referitoare la variația cu temperatura de pe recipientele </a:t>
            </a:r>
            <a:r>
              <a:rPr kumimoji="0" lang="ro-RO" sz="1600" b="0" i="0" u="none" strike="noStrike" cap="none" normalizeH="0" baseline="0" dirty="0" err="1" smtClean="0">
                <a:ln>
                  <a:noFill/>
                </a:ln>
                <a:solidFill>
                  <a:schemeClr val="tx1"/>
                </a:solidFill>
                <a:effectLst/>
                <a:ea typeface="Calibri" pitchFamily="34" charset="0"/>
                <a:cs typeface="Times New Roman" pitchFamily="18" charset="0"/>
              </a:rPr>
              <a:t>bufferelor</a:t>
            </a:r>
            <a:endParaRPr kumimoji="0" lang="en-US" sz="1600" b="0" i="0" u="none" strike="noStrike" cap="none" normalizeH="0" baseline="0" dirty="0" smtClean="0">
              <a:ln>
                <a:noFill/>
              </a:ln>
              <a:solidFill>
                <a:schemeClr val="tx1"/>
              </a:solidFill>
              <a:effectLst/>
              <a:cs typeface="Arial" pitchFamily="34" charset="0"/>
            </a:endParaRPr>
          </a:p>
          <a:p>
            <a:pPr marL="574675" lvl="1" indent="-230188" eaLnBrk="0" fontAlgn="base" hangingPunct="0">
              <a:spcBef>
                <a:spcPct val="0"/>
              </a:spcBef>
              <a:spcAft>
                <a:spcPct val="0"/>
              </a:spcAft>
              <a:buFont typeface="+mj-lt"/>
              <a:buAutoNum type="alphaLcPeriod"/>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Informațiile afișate de aparat în timpul și în urma calibrării</a:t>
            </a:r>
            <a:endParaRPr kumimoji="0" lang="en-US" sz="1600" b="0" i="0" u="none" strike="noStrike" cap="none" normalizeH="0" baseline="0" dirty="0" smtClean="0">
              <a:ln>
                <a:noFill/>
              </a:ln>
              <a:solidFill>
                <a:schemeClr val="tx1"/>
              </a:solidFill>
              <a:effectLst/>
              <a:cs typeface="Arial" pitchFamily="34" charset="0"/>
            </a:endParaRPr>
          </a:p>
          <a:p>
            <a:pPr marL="574675" lvl="1" indent="-230188" eaLnBrk="0" fontAlgn="base" hangingPunct="0">
              <a:spcBef>
                <a:spcPct val="0"/>
              </a:spcBef>
              <a:spcAft>
                <a:spcPct val="0"/>
              </a:spcAft>
              <a:buFont typeface="+mj-lt"/>
              <a:buAutoNum type="alphaLcPeriod"/>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notează panta electrodului în urma calibrării</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studiază construcția și funcționarea electrodului de conductivitate în concordanță cu considerentele teoretice din referatul de laborator.</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efectuează calibrarea electrodului de conductivitate utilizând </a:t>
            </a:r>
            <a:r>
              <a:rPr kumimoji="0" lang="ro-RO" sz="1600" b="0" i="0" u="none" strike="noStrike" cap="none" normalizeH="0" baseline="0" dirty="0" err="1" smtClean="0">
                <a:ln>
                  <a:noFill/>
                </a:ln>
                <a:solidFill>
                  <a:schemeClr val="tx1"/>
                </a:solidFill>
                <a:effectLst/>
                <a:ea typeface="Calibri" pitchFamily="34" charset="0"/>
                <a:cs typeface="Times New Roman" pitchFamily="18" charset="0"/>
              </a:rPr>
              <a:t>bufferul</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aflat în dotarea trusei de măsură conform instrucțiunilor din cartea tehnică.</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măsoară pH-ul și conductivitatea substanțelor din tabelul 1. Se notează valorile.</a:t>
            </a:r>
            <a:endParaRPr kumimoji="0" lang="en-US" sz="1600" b="0" i="0" u="none" strike="noStrike" cap="none" normalizeH="0" baseline="0" dirty="0" smtClean="0">
              <a:ln>
                <a:noFill/>
              </a:ln>
              <a:solidFill>
                <a:schemeClr val="tx1"/>
              </a:solidFill>
              <a:effectLst/>
              <a:cs typeface="Arial" pitchFamily="34" charset="0"/>
            </a:endParaRPr>
          </a:p>
        </p:txBody>
      </p:sp>
      <p:sp>
        <p:nvSpPr>
          <p:cNvPr id="6" name="TextBox 5"/>
          <p:cNvSpPr txBox="1"/>
          <p:nvPr/>
        </p:nvSpPr>
        <p:spPr>
          <a:xfrm>
            <a:off x="990600" y="4191000"/>
            <a:ext cx="1066800" cy="369332"/>
          </a:xfrm>
          <a:prstGeom prst="rect">
            <a:avLst/>
          </a:prstGeom>
          <a:noFill/>
        </p:spPr>
        <p:txBody>
          <a:bodyPr wrap="square" rtlCol="0">
            <a:spAutoFit/>
          </a:bodyPr>
          <a:lstStyle/>
          <a:p>
            <a:r>
              <a:rPr lang="en-US" dirty="0" err="1" smtClean="0"/>
              <a:t>Tabel</a:t>
            </a:r>
            <a:r>
              <a:rPr lang="en-US" dirty="0" smtClean="0"/>
              <a:t> 1</a:t>
            </a:r>
            <a:endParaRPr lang="en-US" dirty="0"/>
          </a:p>
        </p:txBody>
      </p:sp>
      <p:sp>
        <p:nvSpPr>
          <p:cNvPr id="11"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2344702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09393514"/>
              </p:ext>
            </p:extLst>
          </p:nvPr>
        </p:nvGraphicFramePr>
        <p:xfrm>
          <a:off x="304800" y="4648200"/>
          <a:ext cx="8636140" cy="1493520"/>
        </p:xfrm>
        <a:graphic>
          <a:graphicData uri="http://schemas.openxmlformats.org/drawingml/2006/table">
            <a:tbl>
              <a:tblPr firstRow="1" firstCol="1" bandRow="1">
                <a:tableStyleId>{5C22544A-7EE6-4342-B048-85BDC9FD1C3A}</a:tableStyleId>
              </a:tblPr>
              <a:tblGrid>
                <a:gridCol w="722560"/>
                <a:gridCol w="717374"/>
                <a:gridCol w="465861"/>
                <a:gridCol w="466725"/>
                <a:gridCol w="466725"/>
                <a:gridCol w="549698"/>
                <a:gridCol w="549698"/>
                <a:gridCol w="466725"/>
                <a:gridCol w="465861"/>
                <a:gridCol w="466725"/>
                <a:gridCol w="549698"/>
                <a:gridCol w="549698"/>
                <a:gridCol w="549698"/>
                <a:gridCol w="549698"/>
                <a:gridCol w="549698"/>
                <a:gridCol w="549698"/>
              </a:tblGrid>
              <a:tr h="248920">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gridSpan="5">
                  <a:txBody>
                    <a:bodyPr/>
                    <a:lstStyle/>
                    <a:p>
                      <a:pPr algn="ctr">
                        <a:spcAft>
                          <a:spcPts val="0"/>
                        </a:spcAft>
                      </a:pPr>
                      <a:r>
                        <a:rPr lang="ro-RO" sz="1600">
                          <a:effectLst/>
                        </a:rPr>
                        <a:t>HNO3</a:t>
                      </a:r>
                      <a:endParaRPr lang="en-US" sz="1600">
                        <a:effectLst/>
                        <a:latin typeface="Times New Roman"/>
                        <a:ea typeface="Calibri"/>
                      </a:endParaRPr>
                    </a:p>
                  </a:txBody>
                  <a:tcPr marL="93345" marR="933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algn="ctr">
                        <a:spcAft>
                          <a:spcPts val="0"/>
                        </a:spcAft>
                      </a:pPr>
                      <a:r>
                        <a:rPr lang="ro-RO" sz="1600">
                          <a:effectLst/>
                        </a:rPr>
                        <a:t>KOH</a:t>
                      </a:r>
                      <a:endParaRPr lang="en-US" sz="1600">
                        <a:effectLst/>
                        <a:latin typeface="Times New Roman"/>
                        <a:ea typeface="Calibri"/>
                      </a:endParaRPr>
                    </a:p>
                  </a:txBody>
                  <a:tcPr marL="93345" marR="933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7840">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400" dirty="0">
                          <a:effectLst/>
                        </a:rPr>
                        <a:t>neutru</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3p.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6p.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9p.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12p.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15p.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3p.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6p.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9p.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12p.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15p.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18p.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21p.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24p.</a:t>
                      </a:r>
                      <a:endParaRPr lang="en-US" sz="1400" dirty="0">
                        <a:effectLst/>
                        <a:latin typeface="Times New Roman"/>
                        <a:ea typeface="Calibri"/>
                      </a:endParaRPr>
                    </a:p>
                  </a:txBody>
                  <a:tcPr marL="93345" marR="93345" marT="0" marB="0"/>
                </a:tc>
                <a:tc>
                  <a:txBody>
                    <a:bodyPr/>
                    <a:lstStyle/>
                    <a:p>
                      <a:pPr>
                        <a:spcAft>
                          <a:spcPts val="0"/>
                        </a:spcAft>
                      </a:pPr>
                      <a:r>
                        <a:rPr lang="ro-RO" sz="1400" dirty="0">
                          <a:effectLst/>
                        </a:rPr>
                        <a:t>27p.</a:t>
                      </a:r>
                      <a:endParaRPr lang="en-US" sz="1400" dirty="0">
                        <a:effectLst/>
                        <a:latin typeface="Times New Roman"/>
                        <a:ea typeface="Calibri"/>
                      </a:endParaRPr>
                    </a:p>
                  </a:txBody>
                  <a:tcPr marL="93345" marR="93345" marT="0" marB="0"/>
                </a:tc>
              </a:tr>
              <a:tr h="248920">
                <a:tc>
                  <a:txBody>
                    <a:bodyPr/>
                    <a:lstStyle/>
                    <a:p>
                      <a:pPr>
                        <a:spcAft>
                          <a:spcPts val="0"/>
                        </a:spcAft>
                      </a:pPr>
                      <a:r>
                        <a:rPr lang="ro-RO" sz="1600">
                          <a:effectLst/>
                        </a:rPr>
                        <a:t>pH</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r>
              <a:tr h="248920">
                <a:tc>
                  <a:txBody>
                    <a:bodyPr/>
                    <a:lstStyle/>
                    <a:p>
                      <a:pPr>
                        <a:spcAft>
                          <a:spcPts val="0"/>
                        </a:spcAft>
                      </a:pPr>
                      <a:r>
                        <a:rPr lang="ro-RO" sz="1600">
                          <a:effectLst/>
                        </a:rPr>
                        <a:t>Cond.</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r>
              <a:tr h="248920">
                <a:tc>
                  <a:txBody>
                    <a:bodyPr/>
                    <a:lstStyle/>
                    <a:p>
                      <a:pPr>
                        <a:spcAft>
                          <a:spcPts val="0"/>
                        </a:spcAft>
                      </a:pPr>
                      <a:r>
                        <a:rPr lang="ro-RO" sz="1600">
                          <a:effectLst/>
                        </a:rPr>
                        <a:t>Temp.</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a:effectLst/>
                        </a:rPr>
                        <a:t> </a:t>
                      </a:r>
                      <a:endParaRPr lang="en-US" sz="1600">
                        <a:effectLst/>
                        <a:latin typeface="Times New Roman"/>
                        <a:ea typeface="Calibri"/>
                      </a:endParaRPr>
                    </a:p>
                  </a:txBody>
                  <a:tcPr marL="93345" marR="93345" marT="0" marB="0"/>
                </a:tc>
                <a:tc>
                  <a:txBody>
                    <a:bodyPr/>
                    <a:lstStyle/>
                    <a:p>
                      <a:pPr>
                        <a:spcAft>
                          <a:spcPts val="0"/>
                        </a:spcAft>
                      </a:pPr>
                      <a:r>
                        <a:rPr lang="ro-RO" sz="1600" dirty="0">
                          <a:effectLst/>
                        </a:rPr>
                        <a:t> </a:t>
                      </a:r>
                      <a:endParaRPr lang="en-US" sz="1600" dirty="0">
                        <a:effectLst/>
                        <a:latin typeface="Times New Roman"/>
                        <a:ea typeface="Calibri"/>
                      </a:endParaRPr>
                    </a:p>
                  </a:txBody>
                  <a:tcPr marL="93345" marR="93345" marT="0" marB="0"/>
                </a:tc>
              </a:tr>
            </a:tbl>
          </a:graphicData>
        </a:graphic>
      </p:graphicFrame>
      <p:sp>
        <p:nvSpPr>
          <p:cNvPr id="5" name="Rectangle 1"/>
          <p:cNvSpPr>
            <a:spLocks noChangeArrowheads="1"/>
          </p:cNvSpPr>
          <p:nvPr/>
        </p:nvSpPr>
        <p:spPr bwMode="auto">
          <a:xfrm>
            <a:off x="457200" y="656511"/>
            <a:ext cx="83820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startAt="7"/>
              <a:tabLst/>
            </a:pPr>
            <a:r>
              <a:rPr kumimoji="0" lang="en-US" sz="1600" b="0" i="0" u="none" strike="noStrike" cap="none" normalizeH="0" baseline="0" dirty="0" smtClean="0">
                <a:ln>
                  <a:noFill/>
                </a:ln>
                <a:solidFill>
                  <a:schemeClr val="tx1"/>
                </a:solidFill>
                <a:effectLst/>
                <a:ea typeface="Calibri" pitchFamily="34" charset="0"/>
                <a:cs typeface="Times New Roman" pitchFamily="18" charset="0"/>
              </a:rPr>
              <a:t>Se </a:t>
            </a:r>
            <a:r>
              <a:rPr kumimoji="0" lang="en-US" sz="1600" b="0" i="0" u="none" strike="noStrike" cap="none" normalizeH="0" baseline="0" dirty="0" err="1" smtClean="0">
                <a:ln>
                  <a:noFill/>
                </a:ln>
                <a:solidFill>
                  <a:schemeClr val="tx1"/>
                </a:solidFill>
                <a:effectLst/>
                <a:ea typeface="Calibri" pitchFamily="34" charset="0"/>
                <a:cs typeface="Times New Roman" pitchFamily="18" charset="0"/>
              </a:rPr>
              <a:t>traseaza</a:t>
            </a:r>
            <a:r>
              <a:rPr kumimoji="0" lang="en-US" sz="1600" b="0" i="0" u="none" strike="noStrike" cap="none" normalizeH="0" baseline="0" dirty="0" smtClean="0">
                <a:ln>
                  <a:noFill/>
                </a:ln>
                <a:solidFill>
                  <a:schemeClr val="tx1"/>
                </a:solidFill>
                <a:effectLst/>
                <a:ea typeface="Calibri" pitchFamily="34" charset="0"/>
                <a:cs typeface="Times New Roman" pitchFamily="18" charset="0"/>
              </a:rPr>
              <a:t> experimental </a:t>
            </a:r>
            <a:r>
              <a:rPr kumimoji="0" lang="en-US" sz="1600" b="0" i="0" u="none" strike="noStrike" cap="none" normalizeH="0" baseline="0" dirty="0" err="1" smtClean="0">
                <a:ln>
                  <a:noFill/>
                </a:ln>
                <a:solidFill>
                  <a:schemeClr val="tx1"/>
                </a:solidFill>
                <a:effectLst/>
                <a:ea typeface="Calibri" pitchFamily="34" charset="0"/>
                <a:cs typeface="Times New Roman" pitchFamily="18" charset="0"/>
              </a:rPr>
              <a:t>curba</a:t>
            </a:r>
            <a:r>
              <a:rPr kumimoji="0" lang="en-US" sz="1600" b="0" i="0" u="none" strike="noStrike" cap="none" normalizeH="0" baseline="0" dirty="0" smtClean="0">
                <a:ln>
                  <a:noFill/>
                </a:ln>
                <a:solidFill>
                  <a:schemeClr val="tx1"/>
                </a:solidFill>
                <a:effectLst/>
                <a:ea typeface="Calibri" pitchFamily="34" charset="0"/>
                <a:cs typeface="Times New Roman" pitchFamily="18" charset="0"/>
              </a:rPr>
              <a:t> </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de variație a pH-ului și conductivității la modificarea concentrației soluției acid/bază. Se efectuează următorul experiment. </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In 2 pahare Berzelius se pun câte 80 ml de apă de la robinet.</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introduc, într-unul electrodul de pH, iar în celălalt electrodul de conductivitate. </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măsoară valorile și se introduc în tabelul 2.</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adaugă câte 3 picături de acid azotic în fiecare din pahare, se omogenizează și se măsoară. Datele se trec în tabelul 2.</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Când pH-ul a scăzut sub 2, se adaugă câte 3 picături de KOH, până când pH-ul trece de 10. Se observă de fiecare dată variația parametrilor până la echilibrarea reacției de neutralizare. Se trec valorile în tabelul 2.</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trasează curbele pH(nr. picături) și χ(nr. picături) și se interpretează rezultatele. </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7"/>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studiază construcția și funcționarea electrodului de oxigen dizolvat în concordanță cu considerentele teoretice din referatul de laborator.</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7"/>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calibrează electrodul de 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2</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dizolvat conform instrucțiunilor din cartea tehnică.</a:t>
            </a:r>
            <a:endParaRPr kumimoji="0" lang="ro-RO" sz="1600"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457200" y="4267200"/>
            <a:ext cx="849528" cy="369332"/>
          </a:xfrm>
          <a:prstGeom prst="rect">
            <a:avLst/>
          </a:prstGeom>
        </p:spPr>
        <p:txBody>
          <a:bodyPr wrap="none">
            <a:spAutoFit/>
          </a:bodyPr>
          <a:lstStyle/>
          <a:p>
            <a:pPr lvl="0" eaLnBrk="0" fontAlgn="base" hangingPunct="0">
              <a:spcBef>
                <a:spcPct val="0"/>
              </a:spcBef>
              <a:spcAft>
                <a:spcPct val="0"/>
              </a:spcAft>
            </a:pPr>
            <a:r>
              <a:rPr lang="ro-RO" dirty="0">
                <a:ea typeface="Calibri" pitchFamily="34" charset="0"/>
                <a:cs typeface="Times New Roman" pitchFamily="18" charset="0"/>
              </a:rPr>
              <a:t>Tabel 2</a:t>
            </a:r>
            <a:endParaRPr lang="en-US" dirty="0">
              <a:cs typeface="Arial" pitchFamily="34" charset="0"/>
            </a:endParaRPr>
          </a:p>
        </p:txBody>
      </p:sp>
      <p:sp>
        <p:nvSpPr>
          <p:cNvPr id="7"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89156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8229600" cy="2957861"/>
          </a:xfrm>
          <a:prstGeom prst="rect">
            <a:avLst/>
          </a:prstGeom>
        </p:spPr>
        <p:txBody>
          <a:bodyPr wrap="square">
            <a:spAutoFit/>
          </a:bodyPr>
          <a:lstStyle/>
          <a:p>
            <a:pPr>
              <a:lnSpc>
                <a:spcPct val="150000"/>
              </a:lnSpc>
            </a:pPr>
            <a:r>
              <a:rPr lang="ro-RO" b="1" dirty="0"/>
              <a:t>Obiectivele lucrării de laborator</a:t>
            </a:r>
            <a:endParaRPr lang="en-US" dirty="0"/>
          </a:p>
          <a:p>
            <a:pPr marL="285750" lvl="0" indent="-285750">
              <a:lnSpc>
                <a:spcPct val="150000"/>
              </a:lnSpc>
              <a:buFont typeface="Arial" pitchFamily="34" charset="0"/>
              <a:buChar char="•"/>
            </a:pPr>
            <a:r>
              <a:rPr lang="ro-RO" dirty="0"/>
              <a:t>Experimentarea modului de măsurare a pH-ului și a conductivității</a:t>
            </a:r>
            <a:endParaRPr lang="en-US" dirty="0"/>
          </a:p>
          <a:p>
            <a:pPr marL="285750" lvl="0" indent="-285750">
              <a:lnSpc>
                <a:spcPct val="150000"/>
              </a:lnSpc>
              <a:buFont typeface="Arial" pitchFamily="34" charset="0"/>
              <a:buChar char="•"/>
            </a:pPr>
            <a:r>
              <a:rPr lang="ro-RO" dirty="0"/>
              <a:t>Determinarea experimentală a curbei de variație a pH-ului și conductivității la modificarea concentrației soluției acid/bază</a:t>
            </a:r>
            <a:endParaRPr lang="en-US" dirty="0"/>
          </a:p>
          <a:p>
            <a:pPr marL="285750" lvl="0" indent="-285750">
              <a:lnSpc>
                <a:spcPct val="150000"/>
              </a:lnSpc>
              <a:buFont typeface="Arial" pitchFamily="34" charset="0"/>
              <a:buChar char="•"/>
            </a:pPr>
            <a:r>
              <a:rPr lang="ro-RO" dirty="0"/>
              <a:t>Experimentarea modului de măsurare a oxigenului dizolvat în soluții apoase</a:t>
            </a:r>
            <a:endParaRPr lang="en-US" dirty="0"/>
          </a:p>
          <a:p>
            <a:pPr marL="285750" lvl="0" indent="-285750">
              <a:lnSpc>
                <a:spcPct val="150000"/>
              </a:lnSpc>
              <a:buFont typeface="Arial" pitchFamily="34" charset="0"/>
              <a:buChar char="•"/>
            </a:pPr>
            <a:r>
              <a:rPr lang="ro-RO" dirty="0"/>
              <a:t>Studiul influenței unor parametri asupra conținutului de oxigen dizolvat din apă</a:t>
            </a:r>
            <a:endParaRPr lang="en-US" dirty="0"/>
          </a:p>
          <a:p>
            <a:pPr marL="285750" lvl="0" indent="-285750">
              <a:lnSpc>
                <a:spcPct val="150000"/>
              </a:lnSpc>
              <a:buFont typeface="Arial" pitchFamily="34" charset="0"/>
              <a:buChar char="•"/>
            </a:pPr>
            <a:r>
              <a:rPr lang="ro-RO" dirty="0"/>
              <a:t>Determinarea consumului biochimic de oxigen CBO</a:t>
            </a:r>
            <a:r>
              <a:rPr lang="ro-RO" baseline="-25000" dirty="0"/>
              <a:t>5</a:t>
            </a:r>
            <a:r>
              <a:rPr lang="ro-RO" dirty="0"/>
              <a:t>.</a:t>
            </a:r>
            <a:endParaRPr lang="en-US" dirty="0"/>
          </a:p>
        </p:txBody>
      </p:sp>
      <p:sp>
        <p:nvSpPr>
          <p:cNvPr id="5" name="Rectangle 4"/>
          <p:cNvSpPr/>
          <p:nvPr/>
        </p:nvSpPr>
        <p:spPr>
          <a:xfrm>
            <a:off x="1447800" y="469146"/>
            <a:ext cx="6400800" cy="369332"/>
          </a:xfrm>
          <a:prstGeom prst="rect">
            <a:avLst/>
          </a:prstGeom>
        </p:spPr>
        <p:txBody>
          <a:bodyPr wrap="square">
            <a:spAutoFit/>
          </a:bodyPr>
          <a:lstStyle/>
          <a:p>
            <a:r>
              <a:rPr lang="en-US" b="1" dirty="0" err="1"/>
              <a:t>Măsurarea</a:t>
            </a:r>
            <a:r>
              <a:rPr lang="en-US" b="1" dirty="0"/>
              <a:t> </a:t>
            </a:r>
            <a:r>
              <a:rPr lang="en-US" b="1" dirty="0" err="1"/>
              <a:t>parametrilor</a:t>
            </a:r>
            <a:r>
              <a:rPr lang="en-US" b="1" dirty="0"/>
              <a:t> de </a:t>
            </a:r>
            <a:r>
              <a:rPr lang="en-US" b="1" dirty="0" err="1"/>
              <a:t>calitate</a:t>
            </a:r>
            <a:r>
              <a:rPr lang="en-US" b="1" dirty="0"/>
              <a:t> a </a:t>
            </a:r>
            <a:r>
              <a:rPr lang="en-US" b="1" dirty="0" err="1"/>
              <a:t>apei</a:t>
            </a:r>
            <a:r>
              <a:rPr lang="en-US" b="1" dirty="0"/>
              <a:t> cu </a:t>
            </a:r>
            <a:r>
              <a:rPr lang="en-US" b="1" dirty="0" err="1"/>
              <a:t>trusa</a:t>
            </a:r>
            <a:r>
              <a:rPr lang="en-US" b="1" dirty="0"/>
              <a:t> MULTI 340i</a:t>
            </a:r>
          </a:p>
        </p:txBody>
      </p:sp>
      <p:sp>
        <p:nvSpPr>
          <p:cNvPr id="6"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917888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7199228"/>
              </p:ext>
            </p:extLst>
          </p:nvPr>
        </p:nvGraphicFramePr>
        <p:xfrm>
          <a:off x="1066800" y="4800600"/>
          <a:ext cx="7137400" cy="1931929"/>
        </p:xfrm>
        <a:graphic>
          <a:graphicData uri="http://schemas.openxmlformats.org/drawingml/2006/table">
            <a:tbl>
              <a:tblPr firstRow="1" firstCol="1" bandRow="1">
                <a:tableStyleId>{5C22544A-7EE6-4342-B048-85BDC9FD1C3A}</a:tableStyleId>
              </a:tblPr>
              <a:tblGrid>
                <a:gridCol w="3557520"/>
                <a:gridCol w="1791058"/>
                <a:gridCol w="1788822"/>
              </a:tblGrid>
              <a:tr h="429317">
                <a:tc>
                  <a:txBody>
                    <a:bodyPr/>
                    <a:lstStyle/>
                    <a:p>
                      <a:pPr>
                        <a:spcAft>
                          <a:spcPts val="0"/>
                        </a:spcAft>
                      </a:pPr>
                      <a:r>
                        <a:rPr lang="ro-RO" sz="1400" dirty="0">
                          <a:effectLst/>
                        </a:rPr>
                        <a:t>Condiții</a:t>
                      </a:r>
                      <a:endParaRPr lang="en-US" sz="1400" dirty="0">
                        <a:effectLst/>
                        <a:latin typeface="Times New Roman"/>
                        <a:ea typeface="Calibri"/>
                      </a:endParaRPr>
                    </a:p>
                  </a:txBody>
                  <a:tcPr marL="80497" marR="80497" marT="0" marB="0"/>
                </a:tc>
                <a:tc>
                  <a:txBody>
                    <a:bodyPr/>
                    <a:lstStyle/>
                    <a:p>
                      <a:pPr>
                        <a:spcAft>
                          <a:spcPts val="0"/>
                        </a:spcAft>
                      </a:pPr>
                      <a:r>
                        <a:rPr lang="ro-RO" sz="1400">
                          <a:effectLst/>
                        </a:rPr>
                        <a:t>Valoare O2 dizolvat</a:t>
                      </a:r>
                      <a:endParaRPr lang="en-US" sz="1400">
                        <a:effectLst/>
                      </a:endParaRPr>
                    </a:p>
                    <a:p>
                      <a:pPr>
                        <a:spcAft>
                          <a:spcPts val="0"/>
                        </a:spcAft>
                      </a:pPr>
                      <a:r>
                        <a:rPr lang="ro-RO" sz="1400">
                          <a:effectLst/>
                        </a:rPr>
                        <a:t>[mg/l]</a:t>
                      </a:r>
                      <a:endParaRPr lang="en-US" sz="1400">
                        <a:effectLst/>
                        <a:latin typeface="Times New Roman"/>
                        <a:ea typeface="Calibri"/>
                      </a:endParaRPr>
                    </a:p>
                  </a:txBody>
                  <a:tcPr marL="80497" marR="80497" marT="0" marB="0"/>
                </a:tc>
                <a:tc>
                  <a:txBody>
                    <a:bodyPr/>
                    <a:lstStyle/>
                    <a:p>
                      <a:pPr>
                        <a:spcAft>
                          <a:spcPts val="0"/>
                        </a:spcAft>
                      </a:pPr>
                      <a:r>
                        <a:rPr lang="ro-RO" sz="1400">
                          <a:effectLst/>
                        </a:rPr>
                        <a:t>Valoare temperatură</a:t>
                      </a:r>
                      <a:endParaRPr lang="en-US" sz="1400">
                        <a:effectLst/>
                      </a:endParaRPr>
                    </a:p>
                    <a:p>
                      <a:pPr>
                        <a:spcAft>
                          <a:spcPts val="0"/>
                        </a:spcAft>
                      </a:pPr>
                      <a:r>
                        <a:rPr lang="ro-RO" sz="1400">
                          <a:effectLst/>
                        </a:rPr>
                        <a:t>[ºC]</a:t>
                      </a:r>
                      <a:endParaRPr lang="en-US" sz="1400">
                        <a:effectLst/>
                        <a:latin typeface="Times New Roman"/>
                        <a:ea typeface="Calibri"/>
                      </a:endParaRPr>
                    </a:p>
                  </a:txBody>
                  <a:tcPr marL="80497" marR="80497" marT="0" marB="0"/>
                </a:tc>
              </a:tr>
              <a:tr h="214659">
                <a:tc>
                  <a:txBody>
                    <a:bodyPr/>
                    <a:lstStyle/>
                    <a:p>
                      <a:pPr>
                        <a:spcAft>
                          <a:spcPts val="0"/>
                        </a:spcAft>
                      </a:pPr>
                      <a:r>
                        <a:rPr lang="ro-RO" sz="1400">
                          <a:effectLst/>
                        </a:rPr>
                        <a:t>Apă de robinet proaspătă cu agitarea sondei</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r>
              <a:tr h="429317">
                <a:tc>
                  <a:txBody>
                    <a:bodyPr/>
                    <a:lstStyle/>
                    <a:p>
                      <a:pPr>
                        <a:spcAft>
                          <a:spcPts val="0"/>
                        </a:spcAft>
                      </a:pPr>
                      <a:r>
                        <a:rPr lang="ro-RO" sz="1400">
                          <a:effectLst/>
                        </a:rPr>
                        <a:t>Apă de robinet proaspătă fără agitarea sondei</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r>
              <a:tr h="214659">
                <a:tc>
                  <a:txBody>
                    <a:bodyPr/>
                    <a:lstStyle/>
                    <a:p>
                      <a:pPr>
                        <a:spcAft>
                          <a:spcPts val="0"/>
                        </a:spcAft>
                      </a:pPr>
                      <a:r>
                        <a:rPr lang="ro-RO" sz="1400">
                          <a:effectLst/>
                        </a:rPr>
                        <a:t>Apă de robinet aerată</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r>
              <a:tr h="214659">
                <a:tc>
                  <a:txBody>
                    <a:bodyPr/>
                    <a:lstStyle/>
                    <a:p>
                      <a:pPr>
                        <a:spcAft>
                          <a:spcPts val="0"/>
                        </a:spcAft>
                      </a:pPr>
                      <a:r>
                        <a:rPr lang="ro-RO" sz="1400">
                          <a:effectLst/>
                        </a:rPr>
                        <a:t>Apă de robinet încălzită fără aerare</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r>
              <a:tr h="214659">
                <a:tc>
                  <a:txBody>
                    <a:bodyPr/>
                    <a:lstStyle/>
                    <a:p>
                      <a:pPr>
                        <a:spcAft>
                          <a:spcPts val="0"/>
                        </a:spcAft>
                      </a:pPr>
                      <a:r>
                        <a:rPr lang="ro-RO" sz="1400">
                          <a:effectLst/>
                        </a:rPr>
                        <a:t>Apă de robinet încălzită după aerare</a:t>
                      </a:r>
                      <a:endParaRPr lang="en-US" sz="140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c>
                  <a:txBody>
                    <a:bodyPr/>
                    <a:lstStyle/>
                    <a:p>
                      <a:pPr>
                        <a:spcAft>
                          <a:spcPts val="0"/>
                        </a:spcAft>
                      </a:pPr>
                      <a:r>
                        <a:rPr lang="ro-RO" sz="1400" dirty="0">
                          <a:effectLst/>
                        </a:rPr>
                        <a:t> </a:t>
                      </a:r>
                      <a:endParaRPr lang="en-US" sz="1400" dirty="0">
                        <a:effectLst/>
                        <a:latin typeface="Times New Roman"/>
                        <a:ea typeface="Calibri"/>
                      </a:endParaRPr>
                    </a:p>
                  </a:txBody>
                  <a:tcPr marL="80497" marR="80497" marT="0" marB="0"/>
                </a:tc>
              </a:tr>
              <a:tr h="214659">
                <a:tc>
                  <a:txBody>
                    <a:bodyPr/>
                    <a:lstStyle/>
                    <a:p>
                      <a:pPr>
                        <a:spcAft>
                          <a:spcPts val="0"/>
                        </a:spcAft>
                      </a:pPr>
                      <a:r>
                        <a:rPr lang="ro-RO" sz="1400" dirty="0">
                          <a:effectLst/>
                        </a:rPr>
                        <a:t>Apă stătută din recipient închis</a:t>
                      </a:r>
                      <a:endParaRPr lang="en-US" sz="1400" dirty="0">
                        <a:effectLst/>
                        <a:latin typeface="Times New Roman"/>
                        <a:ea typeface="Calibri"/>
                      </a:endParaRPr>
                    </a:p>
                  </a:txBody>
                  <a:tcPr marL="80497" marR="80497" marT="0" marB="0"/>
                </a:tc>
                <a:tc>
                  <a:txBody>
                    <a:bodyPr/>
                    <a:lstStyle/>
                    <a:p>
                      <a:pPr>
                        <a:spcAft>
                          <a:spcPts val="0"/>
                        </a:spcAft>
                      </a:pPr>
                      <a:r>
                        <a:rPr lang="ro-RO" sz="1400">
                          <a:effectLst/>
                        </a:rPr>
                        <a:t> </a:t>
                      </a:r>
                      <a:endParaRPr lang="en-US" sz="1400">
                        <a:effectLst/>
                        <a:latin typeface="Times New Roman"/>
                        <a:ea typeface="Calibri"/>
                      </a:endParaRPr>
                    </a:p>
                  </a:txBody>
                  <a:tcPr marL="80497" marR="80497" marT="0" marB="0"/>
                </a:tc>
                <a:tc>
                  <a:txBody>
                    <a:bodyPr/>
                    <a:lstStyle/>
                    <a:p>
                      <a:pPr>
                        <a:spcAft>
                          <a:spcPts val="0"/>
                        </a:spcAft>
                      </a:pPr>
                      <a:r>
                        <a:rPr lang="ro-RO" sz="1400" dirty="0">
                          <a:effectLst/>
                        </a:rPr>
                        <a:t> </a:t>
                      </a:r>
                      <a:endParaRPr lang="en-US" sz="1400" dirty="0">
                        <a:effectLst/>
                        <a:latin typeface="Times New Roman"/>
                        <a:ea typeface="Calibri"/>
                      </a:endParaRPr>
                    </a:p>
                  </a:txBody>
                  <a:tcPr marL="80497" marR="80497" marT="0" marB="0"/>
                </a:tc>
              </a:tr>
            </a:tbl>
          </a:graphicData>
        </a:graphic>
      </p:graphicFrame>
      <p:sp>
        <p:nvSpPr>
          <p:cNvPr id="5" name="Rectangle 1"/>
          <p:cNvSpPr>
            <a:spLocks noChangeArrowheads="1"/>
          </p:cNvSpPr>
          <p:nvPr/>
        </p:nvSpPr>
        <p:spPr bwMode="auto">
          <a:xfrm>
            <a:off x="381000" y="351710"/>
            <a:ext cx="8382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startAt="10"/>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efectuează experimentul:</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toarnă 250 ml apă de la robinet într-un pahar Berzelius și se măsoară cantitatea de 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2</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dizolvat prin mișcarea ușoară a sondei în pahar. Se notează valoarea în tabelul 3.</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încetează mișcarea sondei. Ce se întâmplă? Se notează valoarea după stabilizare. Se explică fenomenul.</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aerează apa din pahar prin turnarea succesivă în alt pahar Berzelius de câteva ori. Se măsoară din nou valoarea 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2</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dizolvat și se trece în tabel. Se discută rezultatul.</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încălzește apa din pahar pe plită până la 30 </a:t>
            </a:r>
            <a:r>
              <a:rPr kumimoji="0" lang="ro-RO" sz="1600" b="0" i="0" u="none" strike="noStrike" cap="none" normalizeH="0" baseline="0" dirty="0" smtClean="0">
                <a:ln>
                  <a:noFill/>
                </a:ln>
                <a:solidFill>
                  <a:schemeClr val="tx1"/>
                </a:solidFill>
                <a:effectLst/>
                <a:ea typeface="Calibri" pitchFamily="34" charset="0"/>
                <a:cs typeface="Calibri" pitchFamily="34" charset="0"/>
              </a:rPr>
              <a:t>°</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C. Se măsoară din nou valoarea 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2</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dizolvat și se notează în tabel. De ce nu s-a modificat concentrația 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2</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din apă, deși se știe că acesta variază cu temperatura?</a:t>
            </a:r>
            <a:endParaRPr kumimoji="0" lang="en-US" sz="1600" b="0" i="0" u="none" strike="noStrike" cap="none" normalizeH="0" baseline="0" dirty="0" smtClean="0">
              <a:ln>
                <a:noFill/>
              </a:ln>
              <a:solidFill>
                <a:schemeClr val="tx1"/>
              </a:solidFill>
              <a:effectLst/>
              <a:cs typeface="Arial" pitchFamily="34" charset="0"/>
            </a:endParaRPr>
          </a:p>
          <a:p>
            <a:pPr marL="574675" marR="0" lvl="1" indent="-230188" algn="l" defTabSz="914400" rtl="0" eaLnBrk="0" fontAlgn="base" latinLnBrk="0" hangingPunct="0">
              <a:lnSpc>
                <a:spcPct val="100000"/>
              </a:lnSpc>
              <a:spcBef>
                <a:spcPct val="0"/>
              </a:spcBef>
              <a:spcAft>
                <a:spcPct val="0"/>
              </a:spcAft>
              <a:buClrTx/>
              <a:buSzTx/>
              <a:buFont typeface="+mj-lt"/>
              <a:buAutoNum type="alphaLcPeriod"/>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aerează apa din pahar și se măsoară din nou. Se notează valoarea și se explică rezultatul.</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0"/>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măsoară concentrația de 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2</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dizolvat dintr-un recipient cu apă, închis de mult timp. Se notează valoarea și se explică rezultatul.</a:t>
            </a:r>
            <a:endParaRPr kumimoji="0" lang="en-US" sz="16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0"/>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studiază construcția și funcționarea trusei de măsură a parametrului CBO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5</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pe baza metodei manometrice </a:t>
            </a:r>
            <a:r>
              <a:rPr kumimoji="0" lang="ro-RO" sz="1600" b="0" i="0" u="none" strike="noStrike" cap="none" normalizeH="0" baseline="0" dirty="0" err="1" smtClean="0">
                <a:ln>
                  <a:noFill/>
                </a:ln>
                <a:solidFill>
                  <a:schemeClr val="tx1"/>
                </a:solidFill>
                <a:effectLst/>
                <a:ea typeface="Calibri" pitchFamily="34" charset="0"/>
                <a:cs typeface="Times New Roman" pitchFamily="18" charset="0"/>
              </a:rPr>
              <a:t>Lovibond</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a:t>
            </a:r>
            <a:r>
              <a:rPr kumimoji="0" lang="ro-RO" sz="1600" b="0" i="0" u="none" strike="noStrike" cap="none" normalizeH="0" baseline="0" dirty="0" err="1" smtClean="0">
                <a:ln>
                  <a:noFill/>
                </a:ln>
                <a:solidFill>
                  <a:schemeClr val="tx1"/>
                </a:solidFill>
                <a:effectLst/>
                <a:ea typeface="Calibri" pitchFamily="34" charset="0"/>
                <a:cs typeface="Times New Roman" pitchFamily="18" charset="0"/>
              </a:rPr>
              <a:t>OxiDirect</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Se studiază </a:t>
            </a:r>
            <a:r>
              <a:rPr kumimoji="0" lang="en-US" sz="1600" b="0" i="0" u="none" strike="noStrike" cap="none" normalizeH="0" baseline="0" dirty="0" err="1" smtClean="0">
                <a:ln>
                  <a:noFill/>
                </a:ln>
                <a:solidFill>
                  <a:schemeClr val="tx1"/>
                </a:solidFill>
                <a:effectLst/>
                <a:ea typeface="Calibri" pitchFamily="34" charset="0"/>
                <a:cs typeface="Times New Roman" pitchFamily="18" charset="0"/>
              </a:rPr>
              <a:t>cartea</a:t>
            </a:r>
            <a:r>
              <a:rPr kumimoji="0" lang="en-US" sz="1600" b="0" i="0" u="none" strike="noStrike" cap="none" normalizeH="0" baseline="0" dirty="0" smtClean="0">
                <a:ln>
                  <a:noFill/>
                </a:ln>
                <a:solidFill>
                  <a:schemeClr val="tx1"/>
                </a:solidFill>
                <a:effectLst/>
                <a:ea typeface="Calibri" pitchFamily="34" charset="0"/>
                <a:cs typeface="Times New Roman" pitchFamily="18" charset="0"/>
              </a:rPr>
              <a:t> </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tehnică</a:t>
            </a:r>
            <a:r>
              <a:rPr kumimoji="0" lang="en-US" sz="1600" b="0" i="0" u="none" strike="noStrike" cap="none" normalizeH="0" baseline="0" dirty="0" smtClean="0">
                <a:ln>
                  <a:noFill/>
                </a:ln>
                <a:solidFill>
                  <a:schemeClr val="tx1"/>
                </a:solidFill>
                <a:effectLst/>
                <a:ea typeface="Calibri" pitchFamily="34" charset="0"/>
                <a:cs typeface="Times New Roman" pitchFamily="18" charset="0"/>
              </a:rPr>
              <a:t> a </a:t>
            </a:r>
            <a:r>
              <a:rPr kumimoji="0" lang="en-US" sz="1600" b="0" i="0" u="none" strike="noStrike" cap="none" normalizeH="0" baseline="0" dirty="0" err="1" smtClean="0">
                <a:ln>
                  <a:noFill/>
                </a:ln>
                <a:solidFill>
                  <a:schemeClr val="tx1"/>
                </a:solidFill>
                <a:effectLst/>
                <a:ea typeface="Calibri" pitchFamily="34" charset="0"/>
                <a:cs typeface="Times New Roman" pitchFamily="18" charset="0"/>
              </a:rPr>
              <a:t>aparatului</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0"/>
              <a:tabLst/>
            </a:pPr>
            <a:r>
              <a:rPr kumimoji="0" lang="ro-RO" sz="1600" b="0" i="0" u="none" strike="noStrike" cap="none" normalizeH="0" baseline="0" dirty="0" smtClean="0">
                <a:ln>
                  <a:noFill/>
                </a:ln>
                <a:solidFill>
                  <a:schemeClr val="tx1"/>
                </a:solidFill>
                <a:effectLst/>
                <a:ea typeface="Calibri" pitchFamily="34" charset="0"/>
                <a:cs typeface="Times New Roman" pitchFamily="18" charset="0"/>
              </a:rPr>
              <a:t>Se studiază kitul de măsurare a CBO</a:t>
            </a:r>
            <a:r>
              <a:rPr kumimoji="0" lang="ro-RO" sz="1600" b="0" i="0" u="none" strike="noStrike" cap="none" normalizeH="0" baseline="-30000" dirty="0" smtClean="0">
                <a:ln>
                  <a:noFill/>
                </a:ln>
                <a:solidFill>
                  <a:schemeClr val="tx1"/>
                </a:solidFill>
                <a:effectLst/>
                <a:ea typeface="Calibri" pitchFamily="34" charset="0"/>
                <a:cs typeface="Times New Roman" pitchFamily="18" charset="0"/>
              </a:rPr>
              <a:t>5</a:t>
            </a:r>
            <a:r>
              <a:rPr kumimoji="0" lang="ro-RO" sz="1600" b="0" i="0" u="none" strike="noStrike" cap="none" normalizeH="0" baseline="0" dirty="0" smtClean="0">
                <a:ln>
                  <a:noFill/>
                </a:ln>
                <a:solidFill>
                  <a:schemeClr val="tx1"/>
                </a:solidFill>
                <a:effectLst/>
                <a:ea typeface="Calibri" pitchFamily="34" charset="0"/>
                <a:cs typeface="Times New Roman" pitchFamily="18" charset="0"/>
              </a:rPr>
              <a:t> prin metode spectrofotometrice.</a:t>
            </a:r>
            <a:r>
              <a:rPr kumimoji="0" lang="en-US" sz="1600" b="0" i="0" u="none" strike="noStrike" cap="none" normalizeH="0" baseline="0" dirty="0" smtClean="0">
                <a:ln>
                  <a:noFill/>
                </a:ln>
                <a:solidFill>
                  <a:schemeClr val="tx1"/>
                </a:solidFill>
                <a:effectLst/>
                <a:cs typeface="Arial" pitchFamily="34" charset="0"/>
              </a:rPr>
              <a:t> </a:t>
            </a:r>
          </a:p>
        </p:txBody>
      </p:sp>
      <p:sp>
        <p:nvSpPr>
          <p:cNvPr id="6" name="Rectangle 5"/>
          <p:cNvSpPr/>
          <p:nvPr/>
        </p:nvSpPr>
        <p:spPr>
          <a:xfrm>
            <a:off x="990600" y="4419600"/>
            <a:ext cx="849528" cy="369332"/>
          </a:xfrm>
          <a:prstGeom prst="rect">
            <a:avLst/>
          </a:prstGeom>
        </p:spPr>
        <p:txBody>
          <a:bodyPr wrap="none">
            <a:spAutoFit/>
          </a:bodyPr>
          <a:lstStyle/>
          <a:p>
            <a:pPr lvl="0" eaLnBrk="0" fontAlgn="base" hangingPunct="0">
              <a:spcBef>
                <a:spcPct val="0"/>
              </a:spcBef>
              <a:spcAft>
                <a:spcPct val="0"/>
              </a:spcAft>
            </a:pPr>
            <a:r>
              <a:rPr lang="ro-RO" dirty="0">
                <a:ea typeface="Calibri" pitchFamily="34" charset="0"/>
                <a:cs typeface="Times New Roman" pitchFamily="18" charset="0"/>
              </a:rPr>
              <a:t>Tabel </a:t>
            </a:r>
            <a:r>
              <a:rPr lang="en-US" dirty="0" smtClean="0">
                <a:ea typeface="Calibri" pitchFamily="34" charset="0"/>
                <a:cs typeface="Times New Roman" pitchFamily="18" charset="0"/>
              </a:rPr>
              <a:t>3</a:t>
            </a:r>
            <a:endParaRPr lang="en-US" dirty="0">
              <a:cs typeface="Arial" pitchFamily="34" charset="0"/>
            </a:endParaRPr>
          </a:p>
        </p:txBody>
      </p:sp>
    </p:spTree>
    <p:extLst>
      <p:ext uri="{BB962C8B-B14F-4D97-AF65-F5344CB8AC3E}">
        <p14:creationId xmlns:p14="http://schemas.microsoft.com/office/powerpoint/2010/main" val="3419905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626110" y="103186"/>
            <a:ext cx="77771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vi-VN" b="1" dirty="0">
                <a:latin typeface="Calibri" pitchFamily="34" charset="0"/>
                <a:cs typeface="Calibri" pitchFamily="34" charset="0"/>
              </a:rPr>
              <a:t>Intrebări</a:t>
            </a:r>
            <a:endParaRPr lang="en-US" b="1" dirty="0">
              <a:latin typeface="Calibri" pitchFamily="34" charset="0"/>
              <a:cs typeface="Calibri" pitchFamily="34" charset="0"/>
            </a:endParaRPr>
          </a:p>
        </p:txBody>
      </p:sp>
      <p:sp>
        <p:nvSpPr>
          <p:cNvPr id="8" name="TextBox 7"/>
          <p:cNvSpPr txBox="1"/>
          <p:nvPr/>
        </p:nvSpPr>
        <p:spPr>
          <a:xfrm>
            <a:off x="381000" y="685800"/>
            <a:ext cx="8229600" cy="6247864"/>
          </a:xfrm>
          <a:prstGeom prst="rect">
            <a:avLst/>
          </a:prstGeom>
          <a:noFill/>
        </p:spPr>
        <p:txBody>
          <a:bodyPr wrap="square" rtlCol="0">
            <a:spAutoFit/>
          </a:bodyPr>
          <a:lstStyle/>
          <a:p>
            <a:pPr marL="342900" indent="-342900">
              <a:lnSpc>
                <a:spcPct val="150000"/>
              </a:lnSpc>
              <a:buFont typeface="+mj-lt"/>
              <a:buAutoNum type="arabicPeriod"/>
            </a:pPr>
            <a:r>
              <a:rPr lang="vi-VN" sz="1600" dirty="0">
                <a:latin typeface="Calibri" pitchFamily="34" charset="0"/>
                <a:cs typeface="Calibri" pitchFamily="34" charset="0"/>
              </a:rPr>
              <a:t>Ce este pH-ul?</a:t>
            </a:r>
          </a:p>
          <a:p>
            <a:pPr marL="342900" indent="-342900">
              <a:lnSpc>
                <a:spcPct val="150000"/>
              </a:lnSpc>
              <a:buFont typeface="+mj-lt"/>
              <a:buAutoNum type="arabicPeriod"/>
            </a:pPr>
            <a:r>
              <a:rPr lang="vi-VN" sz="1600" dirty="0">
                <a:latin typeface="Calibri" pitchFamily="34" charset="0"/>
                <a:cs typeface="Calibri" pitchFamily="34" charset="0"/>
              </a:rPr>
              <a:t>Care este principiul de funcționare a electrozilor de pH?</a:t>
            </a:r>
          </a:p>
          <a:p>
            <a:pPr marL="342900" indent="-342900">
              <a:lnSpc>
                <a:spcPct val="150000"/>
              </a:lnSpc>
              <a:buFont typeface="+mj-lt"/>
              <a:buAutoNum type="arabicPeriod"/>
            </a:pPr>
            <a:r>
              <a:rPr lang="vi-VN" sz="1600" dirty="0">
                <a:latin typeface="Calibri" pitchFamily="34" charset="0"/>
                <a:cs typeface="Calibri" pitchFamily="34" charset="0"/>
              </a:rPr>
              <a:t>Ce înseamnă pH = 7?</a:t>
            </a:r>
          </a:p>
          <a:p>
            <a:pPr marL="342900" indent="-342900">
              <a:lnSpc>
                <a:spcPct val="150000"/>
              </a:lnSpc>
              <a:buFont typeface="+mj-lt"/>
              <a:buAutoNum type="arabicPeriod"/>
            </a:pPr>
            <a:r>
              <a:rPr lang="vi-VN" sz="1600" dirty="0">
                <a:latin typeface="Calibri" pitchFamily="34" charset="0"/>
                <a:cs typeface="Calibri" pitchFamily="34" charset="0"/>
              </a:rPr>
              <a:t>In câte puncte se realizează calibrarea electrozilor de pH? De ce?</a:t>
            </a:r>
          </a:p>
          <a:p>
            <a:pPr marL="342900" indent="-342900">
              <a:lnSpc>
                <a:spcPct val="150000"/>
              </a:lnSpc>
              <a:buFont typeface="+mj-lt"/>
              <a:buAutoNum type="arabicPeriod"/>
            </a:pPr>
            <a:r>
              <a:rPr lang="vi-VN" sz="1600" dirty="0">
                <a:latin typeface="Calibri" pitchFamily="34" charset="0"/>
                <a:cs typeface="Calibri" pitchFamily="34" charset="0"/>
              </a:rPr>
              <a:t>Cum se realizează compensarea cu temperatura a măsurării pH-ului?</a:t>
            </a:r>
          </a:p>
          <a:p>
            <a:pPr marL="342900" indent="-342900">
              <a:lnSpc>
                <a:spcPct val="150000"/>
              </a:lnSpc>
              <a:buFont typeface="+mj-lt"/>
              <a:buAutoNum type="arabicPeriod"/>
            </a:pPr>
            <a:r>
              <a:rPr lang="vi-VN" sz="1600" dirty="0">
                <a:latin typeface="Calibri" pitchFamily="34" charset="0"/>
                <a:cs typeface="Calibri" pitchFamily="34" charset="0"/>
              </a:rPr>
              <a:t>Care este principiul de funcționare a electrodului de conductivitate?</a:t>
            </a:r>
          </a:p>
          <a:p>
            <a:pPr marL="342900" indent="-342900">
              <a:lnSpc>
                <a:spcPct val="150000"/>
              </a:lnSpc>
              <a:buFont typeface="+mj-lt"/>
              <a:buAutoNum type="arabicPeriod"/>
            </a:pPr>
            <a:r>
              <a:rPr lang="vi-VN" sz="1600" dirty="0">
                <a:latin typeface="Calibri" pitchFamily="34" charset="0"/>
                <a:cs typeface="Calibri" pitchFamily="34" charset="0"/>
              </a:rPr>
              <a:t>Care este principiul de funcționare a electrodului de oxigen dizolvat?</a:t>
            </a:r>
          </a:p>
          <a:p>
            <a:pPr marL="342900" indent="-342900">
              <a:lnSpc>
                <a:spcPct val="150000"/>
              </a:lnSpc>
              <a:buFont typeface="+mj-lt"/>
              <a:buAutoNum type="arabicPeriod"/>
            </a:pPr>
            <a:r>
              <a:rPr lang="vi-VN" sz="1600" dirty="0">
                <a:latin typeface="Calibri" pitchFamily="34" charset="0"/>
                <a:cs typeface="Calibri" pitchFamily="34" charset="0"/>
              </a:rPr>
              <a:t>Care sunt factorii care influențează măsurarea oxigenului dizolvat?</a:t>
            </a:r>
          </a:p>
          <a:p>
            <a:pPr marL="342900" indent="-342900">
              <a:lnSpc>
                <a:spcPct val="150000"/>
              </a:lnSpc>
              <a:buFont typeface="+mj-lt"/>
              <a:buAutoNum type="arabicPeriod"/>
            </a:pPr>
            <a:r>
              <a:rPr lang="vi-VN" sz="1600" dirty="0">
                <a:latin typeface="Calibri" pitchFamily="34" charset="0"/>
                <a:cs typeface="Calibri" pitchFamily="34" charset="0"/>
              </a:rPr>
              <a:t>Observații, interpretări și explicații asupra curbelor de variație a pH-ului și conductivității cu numărul de picături de acid și de bază adăugate în apă.</a:t>
            </a:r>
          </a:p>
          <a:p>
            <a:pPr marL="342900" indent="-342900">
              <a:lnSpc>
                <a:spcPct val="150000"/>
              </a:lnSpc>
              <a:buFont typeface="+mj-lt"/>
              <a:buAutoNum type="arabicPeriod"/>
            </a:pPr>
            <a:r>
              <a:rPr lang="vi-VN" sz="1600" dirty="0">
                <a:latin typeface="Calibri" pitchFamily="34" charset="0"/>
                <a:cs typeface="Calibri" pitchFamily="34" charset="0"/>
              </a:rPr>
              <a:t>De ce atunci când electrodul de O2 dizolvat stă nemișcat, valoarea măsurată scade?</a:t>
            </a:r>
          </a:p>
          <a:p>
            <a:pPr marL="342900" indent="-342900">
              <a:lnSpc>
                <a:spcPct val="150000"/>
              </a:lnSpc>
              <a:buFont typeface="+mj-lt"/>
              <a:buAutoNum type="arabicPeriod"/>
            </a:pPr>
            <a:r>
              <a:rPr lang="vi-VN" sz="1600" dirty="0">
                <a:latin typeface="Calibri" pitchFamily="34" charset="0"/>
                <a:cs typeface="Calibri" pitchFamily="34" charset="0"/>
              </a:rPr>
              <a:t>De ce atunci când se aerează prima data apa de la robinet valoarea O</a:t>
            </a:r>
            <a:r>
              <a:rPr lang="vi-VN" sz="1600" baseline="-25000" dirty="0">
                <a:latin typeface="Calibri" pitchFamily="34" charset="0"/>
                <a:cs typeface="Calibri" pitchFamily="34" charset="0"/>
              </a:rPr>
              <a:t>2</a:t>
            </a:r>
            <a:r>
              <a:rPr lang="vi-VN" sz="1600" dirty="0">
                <a:latin typeface="Calibri" pitchFamily="34" charset="0"/>
                <a:cs typeface="Calibri" pitchFamily="34" charset="0"/>
              </a:rPr>
              <a:t> </a:t>
            </a:r>
            <a:r>
              <a:rPr lang="pt-BR" sz="1600" dirty="0" err="1">
                <a:latin typeface="Calibri" pitchFamily="34" charset="0"/>
                <a:cs typeface="Calibri" pitchFamily="34" charset="0"/>
              </a:rPr>
              <a:t>scade</a:t>
            </a:r>
            <a:r>
              <a:rPr lang="pt-BR" sz="1600" dirty="0">
                <a:latin typeface="Calibri" pitchFamily="34" charset="0"/>
                <a:cs typeface="Calibri" pitchFamily="34" charset="0"/>
              </a:rPr>
              <a:t> </a:t>
            </a:r>
            <a:r>
              <a:rPr lang="pt-BR" sz="1600" dirty="0" err="1">
                <a:latin typeface="Calibri" pitchFamily="34" charset="0"/>
                <a:cs typeface="Calibri" pitchFamily="34" charset="0"/>
              </a:rPr>
              <a:t>și</a:t>
            </a:r>
            <a:r>
              <a:rPr lang="pt-BR" sz="1600" dirty="0">
                <a:latin typeface="Calibri" pitchFamily="34" charset="0"/>
                <a:cs typeface="Calibri" pitchFamily="34" charset="0"/>
              </a:rPr>
              <a:t> nu </a:t>
            </a:r>
            <a:r>
              <a:rPr lang="pt-BR" sz="1600" dirty="0" err="1">
                <a:latin typeface="Calibri" pitchFamily="34" charset="0"/>
                <a:cs typeface="Calibri" pitchFamily="34" charset="0"/>
              </a:rPr>
              <a:t>crește</a:t>
            </a:r>
            <a:r>
              <a:rPr lang="pt-BR" sz="1600" dirty="0">
                <a:latin typeface="Calibri" pitchFamily="34" charset="0"/>
                <a:cs typeface="Calibri" pitchFamily="34" charset="0"/>
              </a:rPr>
              <a:t> cum ar </a:t>
            </a:r>
            <a:r>
              <a:rPr lang="pt-BR" sz="1600" dirty="0" err="1">
                <a:latin typeface="Calibri" pitchFamily="34" charset="0"/>
                <a:cs typeface="Calibri" pitchFamily="34" charset="0"/>
              </a:rPr>
              <a:t>fi</a:t>
            </a:r>
            <a:r>
              <a:rPr lang="pt-BR" sz="1600" dirty="0">
                <a:latin typeface="Calibri" pitchFamily="34" charset="0"/>
                <a:cs typeface="Calibri" pitchFamily="34" charset="0"/>
              </a:rPr>
              <a:t> normal</a:t>
            </a:r>
            <a:r>
              <a:rPr lang="vi-VN" sz="1600" dirty="0" smtClean="0">
                <a:latin typeface="Calibri" pitchFamily="34" charset="0"/>
                <a:cs typeface="Calibri" pitchFamily="34" charset="0"/>
              </a:rPr>
              <a:t>?</a:t>
            </a:r>
            <a:endParaRPr lang="vi-VN" sz="1600" dirty="0">
              <a:latin typeface="Calibri" pitchFamily="34" charset="0"/>
              <a:cs typeface="Calibri" pitchFamily="34" charset="0"/>
            </a:endParaRPr>
          </a:p>
          <a:p>
            <a:pPr marL="342900" indent="-342900">
              <a:lnSpc>
                <a:spcPct val="150000"/>
              </a:lnSpc>
              <a:buFont typeface="+mj-lt"/>
              <a:buAutoNum type="arabicPeriod"/>
            </a:pPr>
            <a:r>
              <a:rPr lang="vi-VN" sz="1600" dirty="0">
                <a:latin typeface="Calibri" pitchFamily="34" charset="0"/>
                <a:cs typeface="Calibri" pitchFamily="34" charset="0"/>
              </a:rPr>
              <a:t>De ce atunci când se încălzește apa din </a:t>
            </a:r>
            <a:r>
              <a:rPr lang="vi-VN" sz="1600" dirty="0" smtClean="0">
                <a:latin typeface="Calibri" pitchFamily="34" charset="0"/>
                <a:cs typeface="Calibri" pitchFamily="34" charset="0"/>
              </a:rPr>
              <a:t>pahar</a:t>
            </a:r>
            <a:r>
              <a:rPr lang="en-US" sz="1600" dirty="0" smtClean="0">
                <a:latin typeface="Calibri" pitchFamily="34" charset="0"/>
                <a:cs typeface="Calibri" pitchFamily="34" charset="0"/>
              </a:rPr>
              <a:t>,</a:t>
            </a:r>
            <a:r>
              <a:rPr lang="vi-VN" sz="1600" dirty="0" smtClean="0">
                <a:latin typeface="Calibri" pitchFamily="34" charset="0"/>
                <a:cs typeface="Calibri" pitchFamily="34" charset="0"/>
              </a:rPr>
              <a:t> </a:t>
            </a:r>
            <a:r>
              <a:rPr lang="vi-VN" sz="1600" dirty="0">
                <a:latin typeface="Calibri" pitchFamily="34" charset="0"/>
                <a:cs typeface="Calibri" pitchFamily="34" charset="0"/>
              </a:rPr>
              <a:t>valoarea O</a:t>
            </a:r>
            <a:r>
              <a:rPr lang="vi-VN" sz="1600" baseline="-25000" dirty="0">
                <a:latin typeface="Calibri" pitchFamily="34" charset="0"/>
                <a:cs typeface="Calibri" pitchFamily="34" charset="0"/>
              </a:rPr>
              <a:t>2</a:t>
            </a:r>
            <a:r>
              <a:rPr lang="vi-VN" sz="1600" dirty="0">
                <a:latin typeface="Calibri" pitchFamily="34" charset="0"/>
                <a:cs typeface="Calibri" pitchFamily="34" charset="0"/>
              </a:rPr>
              <a:t> dizolvat nu se modifică? Ce se întâmplă după aerare?</a:t>
            </a:r>
          </a:p>
          <a:p>
            <a:pPr marL="342900" indent="-342900">
              <a:lnSpc>
                <a:spcPct val="150000"/>
              </a:lnSpc>
              <a:buFont typeface="+mj-lt"/>
              <a:buAutoNum type="arabicPeriod"/>
            </a:pPr>
            <a:r>
              <a:rPr lang="vi-VN" sz="1600" dirty="0">
                <a:latin typeface="Calibri" pitchFamily="34" charset="0"/>
                <a:cs typeface="Calibri" pitchFamily="34" charset="0"/>
              </a:rPr>
              <a:t>De ce cantitatea de O2 dizolvat este ridicată în recipientul închis de mult timp? </a:t>
            </a:r>
          </a:p>
          <a:p>
            <a:endParaRPr lang="vi-VN" sz="1600" dirty="0">
              <a:latin typeface="+mj-lt"/>
            </a:endParaRPr>
          </a:p>
        </p:txBody>
      </p:sp>
    </p:spTree>
    <p:extLst>
      <p:ext uri="{BB962C8B-B14F-4D97-AF65-F5344CB8AC3E}">
        <p14:creationId xmlns:p14="http://schemas.microsoft.com/office/powerpoint/2010/main" val="423934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62000" y="838200"/>
            <a:ext cx="7620000"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vi-VN" sz="1800" b="1" dirty="0">
                <a:solidFill>
                  <a:schemeClr val="tx1"/>
                </a:solidFill>
              </a:rPr>
              <a:t>Trusa de măsură multiparametru MULTI 340i</a:t>
            </a:r>
          </a:p>
          <a:p>
            <a:pPr algn="l"/>
            <a:r>
              <a:rPr lang="vi-VN" sz="1800" dirty="0">
                <a:solidFill>
                  <a:schemeClr val="tx1"/>
                </a:solidFill>
              </a:rPr>
              <a:t>permite măsurarea următoarelor </a:t>
            </a:r>
            <a:r>
              <a:rPr lang="vi-VN" sz="1800" dirty="0" smtClean="0">
                <a:solidFill>
                  <a:schemeClr val="tx1"/>
                </a:solidFill>
              </a:rPr>
              <a:t>mărimi</a:t>
            </a:r>
            <a:r>
              <a:rPr lang="en-US" sz="1800" dirty="0" smtClean="0">
                <a:solidFill>
                  <a:schemeClr val="tx1"/>
                </a:solidFill>
              </a:rPr>
              <a:t>:</a:t>
            </a:r>
            <a:endParaRPr lang="vi-VN" sz="1800" dirty="0">
              <a:solidFill>
                <a:schemeClr val="tx1"/>
              </a:solidFill>
            </a:endParaRPr>
          </a:p>
          <a:p>
            <a:pPr algn="l"/>
            <a:endParaRPr lang="en-US" sz="1800" b="1" dirty="0" smtClean="0">
              <a:solidFill>
                <a:schemeClr val="tx1"/>
              </a:solidFill>
            </a:endParaRPr>
          </a:p>
          <a:p>
            <a:pPr marL="342900" indent="-342900" algn="l">
              <a:buFont typeface="Arial" pitchFamily="34" charset="0"/>
              <a:buChar char="•"/>
            </a:pPr>
            <a:r>
              <a:rPr lang="en-US" sz="1800" dirty="0" smtClean="0">
                <a:solidFill>
                  <a:schemeClr val="tx1"/>
                </a:solidFill>
              </a:rPr>
              <a:t>pH</a:t>
            </a:r>
          </a:p>
          <a:p>
            <a:pPr marL="342900" indent="-342900" algn="l">
              <a:buFont typeface="Arial" pitchFamily="34" charset="0"/>
              <a:buChar char="•"/>
            </a:pPr>
            <a:endParaRPr lang="en-US" sz="1800" dirty="0" smtClean="0">
              <a:solidFill>
                <a:schemeClr val="tx1"/>
              </a:solidFill>
            </a:endParaRPr>
          </a:p>
          <a:p>
            <a:pPr marL="342900" indent="-342900" algn="l">
              <a:buFont typeface="Arial" pitchFamily="34" charset="0"/>
              <a:buChar char="•"/>
            </a:pPr>
            <a:r>
              <a:rPr lang="en-US" sz="1800" dirty="0" err="1">
                <a:solidFill>
                  <a:schemeClr val="tx1"/>
                </a:solidFill>
              </a:rPr>
              <a:t>Conductivitate</a:t>
            </a:r>
            <a:r>
              <a:rPr lang="en-US" sz="1800" dirty="0">
                <a:solidFill>
                  <a:schemeClr val="tx1"/>
                </a:solidFill>
              </a:rPr>
              <a:t>/</a:t>
            </a:r>
            <a:r>
              <a:rPr lang="en-US" sz="1800" dirty="0" err="1">
                <a:solidFill>
                  <a:schemeClr val="tx1"/>
                </a:solidFill>
              </a:rPr>
              <a:t>salinitate</a:t>
            </a:r>
            <a:endParaRPr lang="en-US" sz="1800" dirty="0">
              <a:solidFill>
                <a:schemeClr val="tx1"/>
              </a:solidFill>
            </a:endParaRPr>
          </a:p>
          <a:p>
            <a:pPr marL="342900" indent="-342900" algn="l">
              <a:buFont typeface="Arial" pitchFamily="34" charset="0"/>
              <a:buChar char="•"/>
            </a:pPr>
            <a:endParaRPr lang="en-US" sz="1800" dirty="0" smtClean="0">
              <a:solidFill>
                <a:schemeClr val="tx1"/>
              </a:solidFill>
            </a:endParaRPr>
          </a:p>
          <a:p>
            <a:pPr marL="342900" indent="-342900" algn="l">
              <a:buFont typeface="Arial" pitchFamily="34" charset="0"/>
              <a:buChar char="•"/>
            </a:pPr>
            <a:r>
              <a:rPr lang="en-US" sz="1800" dirty="0" err="1" smtClean="0">
                <a:solidFill>
                  <a:schemeClr val="tx1"/>
                </a:solidFill>
              </a:rPr>
              <a:t>Oxigen</a:t>
            </a:r>
            <a:r>
              <a:rPr lang="en-US" sz="1800" dirty="0" smtClean="0">
                <a:solidFill>
                  <a:schemeClr val="tx1"/>
                </a:solidFill>
              </a:rPr>
              <a:t> </a:t>
            </a:r>
            <a:r>
              <a:rPr lang="en-US" sz="1800" dirty="0" err="1" smtClean="0">
                <a:solidFill>
                  <a:schemeClr val="tx1"/>
                </a:solidFill>
              </a:rPr>
              <a:t>dizolvat</a:t>
            </a:r>
            <a:endParaRPr lang="en-US" sz="1800" dirty="0" smtClean="0">
              <a:solidFill>
                <a:schemeClr val="tx1"/>
              </a:solidFill>
            </a:endParaRPr>
          </a:p>
          <a:p>
            <a:pPr marL="342900" indent="-342900" algn="l">
              <a:buFont typeface="Arial" pitchFamily="34" charset="0"/>
              <a:buChar char="•"/>
            </a:pPr>
            <a:endParaRPr lang="en-US" sz="1800" dirty="0">
              <a:solidFill>
                <a:schemeClr val="tx1"/>
              </a:solidFill>
            </a:endParaRPr>
          </a:p>
        </p:txBody>
      </p:sp>
      <p:sp>
        <p:nvSpPr>
          <p:cNvPr id="6"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3065987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17" name="Subtitle 2"/>
          <p:cNvSpPr txBox="1">
            <a:spLocks/>
          </p:cNvSpPr>
          <p:nvPr/>
        </p:nvSpPr>
        <p:spPr>
          <a:xfrm>
            <a:off x="762000" y="381000"/>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pH</a:t>
            </a:r>
            <a:endParaRPr lang="en-US" sz="2400" dirty="0">
              <a:solidFill>
                <a:schemeClr val="tx1"/>
              </a:solidFill>
            </a:endParaRPr>
          </a:p>
        </p:txBody>
      </p:sp>
      <p:sp>
        <p:nvSpPr>
          <p:cNvPr id="19" name="Subtitle 2"/>
          <p:cNvSpPr txBox="1">
            <a:spLocks/>
          </p:cNvSpPr>
          <p:nvPr/>
        </p:nvSpPr>
        <p:spPr>
          <a:xfrm>
            <a:off x="770965" y="990600"/>
            <a:ext cx="7382436" cy="38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rPr>
              <a:t>pH </a:t>
            </a:r>
            <a:r>
              <a:rPr lang="en-US" sz="1800" dirty="0" err="1" smtClean="0">
                <a:solidFill>
                  <a:schemeClr val="tx1"/>
                </a:solidFill>
              </a:rPr>
              <a:t>este</a:t>
            </a:r>
            <a:r>
              <a:rPr lang="en-US" sz="1800" dirty="0" smtClean="0">
                <a:solidFill>
                  <a:schemeClr val="tx1"/>
                </a:solidFill>
              </a:rPr>
              <a:t> o </a:t>
            </a:r>
            <a:r>
              <a:rPr lang="en-US" sz="1800" dirty="0" err="1" smtClean="0">
                <a:solidFill>
                  <a:schemeClr val="tx1"/>
                </a:solidFill>
              </a:rPr>
              <a:t>masura</a:t>
            </a:r>
            <a:r>
              <a:rPr lang="en-US" sz="1800" dirty="0" smtClean="0">
                <a:solidFill>
                  <a:schemeClr val="tx1"/>
                </a:solidFill>
              </a:rPr>
              <a:t> a </a:t>
            </a:r>
            <a:r>
              <a:rPr lang="en-US" sz="1800" dirty="0" err="1" smtClean="0">
                <a:solidFill>
                  <a:schemeClr val="tx1"/>
                </a:solidFill>
              </a:rPr>
              <a:t>activitatii</a:t>
            </a:r>
            <a:r>
              <a:rPr lang="en-US" sz="1800" dirty="0" smtClean="0">
                <a:solidFill>
                  <a:schemeClr val="tx1"/>
                </a:solidFill>
              </a:rPr>
              <a:t> </a:t>
            </a:r>
            <a:r>
              <a:rPr lang="en-US" sz="1800" dirty="0" err="1" smtClean="0">
                <a:solidFill>
                  <a:schemeClr val="tx1"/>
                </a:solidFill>
              </a:rPr>
              <a:t>ionilor</a:t>
            </a:r>
            <a:r>
              <a:rPr lang="en-US" sz="1800" dirty="0" smtClean="0">
                <a:solidFill>
                  <a:schemeClr val="tx1"/>
                </a:solidFill>
              </a:rPr>
              <a:t> de </a:t>
            </a:r>
            <a:r>
              <a:rPr lang="en-US" sz="1800" dirty="0" err="1" smtClean="0">
                <a:solidFill>
                  <a:schemeClr val="tx1"/>
                </a:solidFill>
              </a:rPr>
              <a:t>hidrogen</a:t>
            </a:r>
            <a:r>
              <a:rPr lang="en-US" sz="1800" dirty="0" smtClean="0">
                <a:solidFill>
                  <a:schemeClr val="tx1"/>
                </a:solidFill>
              </a:rPr>
              <a:t>.</a:t>
            </a:r>
          </a:p>
          <a:p>
            <a:pPr algn="l"/>
            <a:endParaRPr lang="en-US" sz="1800" dirty="0">
              <a:solidFill>
                <a:schemeClr val="tx1"/>
              </a:solidFill>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2660491418"/>
              </p:ext>
            </p:extLst>
          </p:nvPr>
        </p:nvGraphicFramePr>
        <p:xfrm>
          <a:off x="838200" y="2255838"/>
          <a:ext cx="1525587" cy="411162"/>
        </p:xfrm>
        <a:graphic>
          <a:graphicData uri="http://schemas.openxmlformats.org/presentationml/2006/ole">
            <mc:AlternateContent xmlns:mc="http://schemas.openxmlformats.org/markup-compatibility/2006">
              <mc:Choice xmlns:v="urn:schemas-microsoft-com:vml" Requires="v">
                <p:oleObj spid="_x0000_s1193" name="Equation" r:id="rId3" imgW="748975" imgH="203112" progId="Equation.3">
                  <p:embed/>
                </p:oleObj>
              </mc:Choice>
              <mc:Fallback>
                <p:oleObj name="Equation" r:id="rId3" imgW="748975"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255838"/>
                        <a:ext cx="1525587" cy="411162"/>
                      </a:xfrm>
                      <a:prstGeom prst="rect">
                        <a:avLst/>
                      </a:prstGeom>
                      <a:noFill/>
                      <a:ln>
                        <a:solidFill>
                          <a:schemeClr val="tx1"/>
                        </a:solidFill>
                      </a:ln>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758674147"/>
              </p:ext>
            </p:extLst>
          </p:nvPr>
        </p:nvGraphicFramePr>
        <p:xfrm>
          <a:off x="3276600" y="2255838"/>
          <a:ext cx="1008063" cy="411162"/>
        </p:xfrm>
        <a:graphic>
          <a:graphicData uri="http://schemas.openxmlformats.org/presentationml/2006/ole">
            <mc:AlternateContent xmlns:mc="http://schemas.openxmlformats.org/markup-compatibility/2006">
              <mc:Choice xmlns:v="urn:schemas-microsoft-com:vml" Requires="v">
                <p:oleObj spid="_x0000_s1194" name="Equation" r:id="rId5" imgW="494870" imgH="203024" progId="Equation.3">
                  <p:embed/>
                </p:oleObj>
              </mc:Choice>
              <mc:Fallback>
                <p:oleObj name="Equation" r:id="rId5" imgW="494870"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2255838"/>
                        <a:ext cx="1008063"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Subtitle 2"/>
          <p:cNvSpPr txBox="1">
            <a:spLocks/>
          </p:cNvSpPr>
          <p:nvPr/>
        </p:nvSpPr>
        <p:spPr>
          <a:xfrm>
            <a:off x="4670035" y="1790700"/>
            <a:ext cx="2810435" cy="38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a:solidFill>
                  <a:schemeClr val="tx1"/>
                </a:solidFill>
              </a:rPr>
              <a:t>a</a:t>
            </a:r>
            <a:r>
              <a:rPr lang="en-US" sz="1800" dirty="0" smtClean="0">
                <a:solidFill>
                  <a:schemeClr val="tx1"/>
                </a:solidFill>
              </a:rPr>
              <a:t> = </a:t>
            </a:r>
            <a:r>
              <a:rPr lang="en-US" sz="1800" dirty="0" err="1" smtClean="0">
                <a:solidFill>
                  <a:schemeClr val="tx1"/>
                </a:solidFill>
              </a:rPr>
              <a:t>activitatea</a:t>
            </a:r>
            <a:r>
              <a:rPr lang="en-US" sz="1800" dirty="0" smtClean="0">
                <a:solidFill>
                  <a:schemeClr val="tx1"/>
                </a:solidFill>
              </a:rPr>
              <a:t> </a:t>
            </a:r>
            <a:r>
              <a:rPr lang="en-US" sz="1800" dirty="0" err="1" smtClean="0">
                <a:solidFill>
                  <a:schemeClr val="tx1"/>
                </a:solidFill>
              </a:rPr>
              <a:t>ionilor</a:t>
            </a:r>
            <a:r>
              <a:rPr lang="en-US" sz="1800" dirty="0" smtClean="0">
                <a:solidFill>
                  <a:schemeClr val="tx1"/>
                </a:solidFill>
              </a:rPr>
              <a:t> de H</a:t>
            </a:r>
            <a:r>
              <a:rPr lang="en-US" sz="1800" baseline="30000" dirty="0" smtClean="0">
                <a:solidFill>
                  <a:schemeClr val="tx1"/>
                </a:solidFill>
              </a:rPr>
              <a:t>+</a:t>
            </a:r>
            <a:endParaRPr lang="en-US" sz="1800" dirty="0" smtClean="0">
              <a:solidFill>
                <a:schemeClr val="tx1"/>
              </a:solidFill>
            </a:endParaRPr>
          </a:p>
          <a:p>
            <a:pPr algn="l"/>
            <a:endParaRPr lang="en-US" sz="1800" dirty="0">
              <a:solidFill>
                <a:schemeClr val="tx1"/>
              </a:solidFill>
            </a:endParaRPr>
          </a:p>
        </p:txBody>
      </p:sp>
      <p:sp>
        <p:nvSpPr>
          <p:cNvPr id="23" name="Subtitle 2"/>
          <p:cNvSpPr txBox="1">
            <a:spLocks noChangeAspect="1"/>
          </p:cNvSpPr>
          <p:nvPr/>
        </p:nvSpPr>
        <p:spPr>
          <a:xfrm>
            <a:off x="4680921" y="2590800"/>
            <a:ext cx="2953870" cy="3810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100" dirty="0" smtClean="0">
                <a:solidFill>
                  <a:schemeClr val="tx1"/>
                </a:solidFill>
              </a:rPr>
              <a:t>C = </a:t>
            </a:r>
            <a:r>
              <a:rPr lang="en-US" sz="2100" dirty="0" err="1" smtClean="0">
                <a:solidFill>
                  <a:schemeClr val="tx1"/>
                </a:solidFill>
              </a:rPr>
              <a:t>concentratia</a:t>
            </a:r>
            <a:r>
              <a:rPr lang="en-US" sz="2100" dirty="0" smtClean="0">
                <a:solidFill>
                  <a:schemeClr val="tx1"/>
                </a:solidFill>
              </a:rPr>
              <a:t> </a:t>
            </a:r>
            <a:r>
              <a:rPr lang="en-US" sz="2100" dirty="0" err="1" smtClean="0">
                <a:solidFill>
                  <a:schemeClr val="tx1"/>
                </a:solidFill>
              </a:rPr>
              <a:t>ionilor</a:t>
            </a:r>
            <a:r>
              <a:rPr lang="en-US" sz="2100" dirty="0" smtClean="0">
                <a:solidFill>
                  <a:schemeClr val="tx1"/>
                </a:solidFill>
              </a:rPr>
              <a:t> de H</a:t>
            </a:r>
            <a:r>
              <a:rPr lang="en-US" sz="2100" baseline="30000" dirty="0" smtClean="0">
                <a:solidFill>
                  <a:schemeClr val="tx1"/>
                </a:solidFill>
              </a:rPr>
              <a:t>+</a:t>
            </a:r>
            <a:endParaRPr lang="en-US" sz="2100" dirty="0" smtClean="0">
              <a:solidFill>
                <a:schemeClr val="tx1"/>
              </a:solidFill>
            </a:endParaRPr>
          </a:p>
          <a:p>
            <a:pPr algn="l"/>
            <a:endParaRPr lang="en-US" sz="1800" dirty="0">
              <a:solidFill>
                <a:schemeClr val="tx1"/>
              </a:solidFill>
            </a:endParaRPr>
          </a:p>
        </p:txBody>
      </p:sp>
      <p:sp>
        <p:nvSpPr>
          <p:cNvPr id="24" name="Subtitle 2"/>
          <p:cNvSpPr txBox="1">
            <a:spLocks noChangeAspect="1"/>
          </p:cNvSpPr>
          <p:nvPr/>
        </p:nvSpPr>
        <p:spPr>
          <a:xfrm>
            <a:off x="4680921" y="2171700"/>
            <a:ext cx="3091479" cy="4191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l-GR" sz="1800" dirty="0" smtClean="0">
                <a:solidFill>
                  <a:schemeClr val="tx1"/>
                </a:solidFill>
                <a:latin typeface="Arial"/>
                <a:cs typeface="Arial"/>
              </a:rPr>
              <a:t>γ</a:t>
            </a:r>
            <a:r>
              <a:rPr lang="en-US" sz="1800" dirty="0" smtClean="0">
                <a:solidFill>
                  <a:schemeClr val="tx1"/>
                </a:solidFill>
              </a:rPr>
              <a:t> = </a:t>
            </a:r>
            <a:r>
              <a:rPr lang="en-US" sz="1800" dirty="0" err="1" smtClean="0">
                <a:solidFill>
                  <a:schemeClr val="tx1"/>
                </a:solidFill>
              </a:rPr>
              <a:t>coeficient</a:t>
            </a:r>
            <a:r>
              <a:rPr lang="en-US" sz="1800" dirty="0" smtClean="0">
                <a:solidFill>
                  <a:schemeClr val="tx1"/>
                </a:solidFill>
              </a:rPr>
              <a:t> de </a:t>
            </a:r>
            <a:r>
              <a:rPr lang="en-US" sz="1800" dirty="0" err="1" smtClean="0">
                <a:solidFill>
                  <a:schemeClr val="tx1"/>
                </a:solidFill>
              </a:rPr>
              <a:t>activitate</a:t>
            </a:r>
            <a:endParaRPr lang="en-US" sz="1800" dirty="0" smtClean="0">
              <a:solidFill>
                <a:schemeClr val="tx1"/>
              </a:solidFill>
            </a:endParaRPr>
          </a:p>
          <a:p>
            <a:pPr algn="l"/>
            <a:endParaRPr lang="en-US" sz="1800" dirty="0">
              <a:solidFill>
                <a:schemeClr val="tx1"/>
              </a:solidFill>
            </a:endParaRPr>
          </a:p>
        </p:txBody>
      </p:sp>
      <p:graphicFrame>
        <p:nvGraphicFramePr>
          <p:cNvPr id="25" name="Object 24"/>
          <p:cNvGraphicFramePr>
            <a:graphicFrameLocks noChangeAspect="1"/>
          </p:cNvGraphicFramePr>
          <p:nvPr>
            <p:extLst>
              <p:ext uri="{D42A27DB-BD31-4B8C-83A1-F6EECF244321}">
                <p14:modId xmlns:p14="http://schemas.microsoft.com/office/powerpoint/2010/main" val="394666611"/>
              </p:ext>
            </p:extLst>
          </p:nvPr>
        </p:nvGraphicFramePr>
        <p:xfrm>
          <a:off x="981074" y="3124200"/>
          <a:ext cx="6953251" cy="796925"/>
        </p:xfrm>
        <a:graphic>
          <a:graphicData uri="http://schemas.openxmlformats.org/presentationml/2006/ole">
            <mc:AlternateContent xmlns:mc="http://schemas.openxmlformats.org/markup-compatibility/2006">
              <mc:Choice xmlns:v="urn:schemas-microsoft-com:vml" Requires="v">
                <p:oleObj spid="_x0000_s1195" name="Equation" r:id="rId7" imgW="3416040" imgH="393480" progId="Equation.3">
                  <p:embed/>
                </p:oleObj>
              </mc:Choice>
              <mc:Fallback>
                <p:oleObj name="Equation" r:id="rId7" imgW="3416040" imgH="393480" progId="Equation.3">
                  <p:embed/>
                  <p:pic>
                    <p:nvPicPr>
                      <p:cNvPr id="0" name=""/>
                      <p:cNvPicPr>
                        <a:picLocks noChangeAspect="1" noChangeArrowheads="1"/>
                      </p:cNvPicPr>
                      <p:nvPr/>
                    </p:nvPicPr>
                    <p:blipFill>
                      <a:blip r:embed="rId8"/>
                      <a:srcRect/>
                      <a:stretch>
                        <a:fillRect/>
                      </a:stretch>
                    </p:blipFill>
                    <p:spPr bwMode="auto">
                      <a:xfrm>
                        <a:off x="981074" y="3124200"/>
                        <a:ext cx="6953251"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Subtitle 2"/>
          <p:cNvSpPr txBox="1">
            <a:spLocks/>
          </p:cNvSpPr>
          <p:nvPr/>
        </p:nvSpPr>
        <p:spPr>
          <a:xfrm>
            <a:off x="609600" y="4191000"/>
            <a:ext cx="7696200"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rPr>
              <a:t>R = </a:t>
            </a:r>
            <a:r>
              <a:rPr lang="en-US" sz="1800" dirty="0" err="1" smtClean="0">
                <a:solidFill>
                  <a:schemeClr val="tx1"/>
                </a:solidFill>
              </a:rPr>
              <a:t>constanta</a:t>
            </a:r>
            <a:r>
              <a:rPr lang="en-US" sz="1800" dirty="0" smtClean="0">
                <a:solidFill>
                  <a:schemeClr val="tx1"/>
                </a:solidFill>
              </a:rPr>
              <a:t> </a:t>
            </a:r>
            <a:r>
              <a:rPr lang="en-US" sz="1800" dirty="0" err="1" smtClean="0">
                <a:solidFill>
                  <a:schemeClr val="tx1"/>
                </a:solidFill>
              </a:rPr>
              <a:t>gazelor</a:t>
            </a:r>
            <a:endParaRPr lang="en-US" sz="1800" dirty="0" smtClean="0">
              <a:solidFill>
                <a:schemeClr val="tx1"/>
              </a:solidFill>
            </a:endParaRPr>
          </a:p>
          <a:p>
            <a:pPr algn="l"/>
            <a:r>
              <a:rPr lang="en-US" sz="1800" dirty="0" smtClean="0">
                <a:solidFill>
                  <a:schemeClr val="tx1"/>
                </a:solidFill>
              </a:rPr>
              <a:t>T = </a:t>
            </a:r>
            <a:r>
              <a:rPr lang="en-US" sz="1800" dirty="0" err="1" smtClean="0">
                <a:solidFill>
                  <a:schemeClr val="tx1"/>
                </a:solidFill>
              </a:rPr>
              <a:t>temperatura</a:t>
            </a:r>
            <a:r>
              <a:rPr lang="en-US" sz="1800" dirty="0" smtClean="0">
                <a:solidFill>
                  <a:schemeClr val="tx1"/>
                </a:solidFill>
              </a:rPr>
              <a:t> </a:t>
            </a:r>
            <a:r>
              <a:rPr lang="en-US" sz="1800" dirty="0" err="1" smtClean="0">
                <a:solidFill>
                  <a:schemeClr val="tx1"/>
                </a:solidFill>
              </a:rPr>
              <a:t>absoluta</a:t>
            </a:r>
            <a:endParaRPr lang="en-US" sz="1800" dirty="0" smtClean="0">
              <a:solidFill>
                <a:schemeClr val="tx1"/>
              </a:solidFill>
            </a:endParaRPr>
          </a:p>
          <a:p>
            <a:pPr algn="l"/>
            <a:r>
              <a:rPr lang="en-US" sz="1800" dirty="0" smtClean="0">
                <a:solidFill>
                  <a:schemeClr val="tx1"/>
                </a:solidFill>
              </a:rPr>
              <a:t>F = </a:t>
            </a:r>
            <a:r>
              <a:rPr lang="en-US" sz="1800" dirty="0" err="1" smtClean="0">
                <a:solidFill>
                  <a:schemeClr val="tx1"/>
                </a:solidFill>
              </a:rPr>
              <a:t>constanta</a:t>
            </a:r>
            <a:r>
              <a:rPr lang="en-US" sz="1800" dirty="0" smtClean="0">
                <a:solidFill>
                  <a:schemeClr val="tx1"/>
                </a:solidFill>
              </a:rPr>
              <a:t> </a:t>
            </a:r>
            <a:r>
              <a:rPr lang="en-US" sz="1800" dirty="0" err="1" smtClean="0">
                <a:solidFill>
                  <a:schemeClr val="tx1"/>
                </a:solidFill>
              </a:rPr>
              <a:t>Fataday</a:t>
            </a:r>
            <a:endParaRPr lang="en-US" sz="1800" dirty="0" smtClean="0">
              <a:solidFill>
                <a:schemeClr val="tx1"/>
              </a:solidFill>
            </a:endParaRPr>
          </a:p>
          <a:p>
            <a:pPr algn="l"/>
            <a:r>
              <a:rPr lang="en-US" sz="1800" dirty="0">
                <a:solidFill>
                  <a:schemeClr val="tx1"/>
                </a:solidFill>
              </a:rPr>
              <a:t>n</a:t>
            </a:r>
            <a:r>
              <a:rPr lang="en-US" sz="1800" dirty="0" smtClean="0">
                <a:solidFill>
                  <a:schemeClr val="tx1"/>
                </a:solidFill>
              </a:rPr>
              <a:t> = </a:t>
            </a:r>
            <a:r>
              <a:rPr lang="en-US" sz="1800" dirty="0" err="1" smtClean="0">
                <a:solidFill>
                  <a:schemeClr val="tx1"/>
                </a:solidFill>
              </a:rPr>
              <a:t>sarcina</a:t>
            </a:r>
            <a:r>
              <a:rPr lang="en-US" sz="1800" dirty="0" smtClean="0">
                <a:solidFill>
                  <a:schemeClr val="tx1"/>
                </a:solidFill>
              </a:rPr>
              <a:t> </a:t>
            </a:r>
            <a:r>
              <a:rPr lang="en-US" sz="1800" dirty="0" err="1" smtClean="0">
                <a:solidFill>
                  <a:schemeClr val="tx1"/>
                </a:solidFill>
              </a:rPr>
              <a:t>ionului</a:t>
            </a:r>
            <a:r>
              <a:rPr lang="en-US" sz="1800" dirty="0" smtClean="0">
                <a:solidFill>
                  <a:schemeClr val="tx1"/>
                </a:solidFill>
              </a:rPr>
              <a:t> (n = 1 pt. H</a:t>
            </a:r>
            <a:r>
              <a:rPr lang="en-US" sz="1800" baseline="30000" dirty="0" smtClean="0">
                <a:solidFill>
                  <a:schemeClr val="tx1"/>
                </a:solidFill>
              </a:rPr>
              <a:t>+</a:t>
            </a:r>
            <a:r>
              <a:rPr lang="en-US" sz="1800" dirty="0" smtClean="0">
                <a:solidFill>
                  <a:schemeClr val="tx1"/>
                </a:solidFill>
              </a:rPr>
              <a:t>)</a:t>
            </a:r>
          </a:p>
          <a:p>
            <a:pPr algn="l"/>
            <a:r>
              <a:rPr lang="en-US" sz="1800" dirty="0" smtClean="0">
                <a:solidFill>
                  <a:schemeClr val="tx1"/>
                </a:solidFill>
              </a:rPr>
              <a:t>E = </a:t>
            </a:r>
            <a:r>
              <a:rPr lang="en-US" sz="1800" dirty="0" err="1" smtClean="0">
                <a:solidFill>
                  <a:schemeClr val="tx1"/>
                </a:solidFill>
              </a:rPr>
              <a:t>potentialul</a:t>
            </a:r>
            <a:r>
              <a:rPr lang="en-US" sz="1800" dirty="0" smtClean="0">
                <a:solidFill>
                  <a:schemeClr val="tx1"/>
                </a:solidFill>
              </a:rPr>
              <a:t> </a:t>
            </a:r>
            <a:r>
              <a:rPr lang="en-US" sz="1800" dirty="0" err="1" smtClean="0">
                <a:solidFill>
                  <a:schemeClr val="tx1"/>
                </a:solidFill>
              </a:rPr>
              <a:t>masurat</a:t>
            </a:r>
            <a:endParaRPr lang="en-US" sz="1800" dirty="0" smtClean="0">
              <a:solidFill>
                <a:schemeClr val="tx1"/>
              </a:solidFill>
            </a:endParaRPr>
          </a:p>
          <a:p>
            <a:pPr algn="l"/>
            <a:r>
              <a:rPr lang="en-US" sz="1800" dirty="0" smtClean="0">
                <a:solidFill>
                  <a:schemeClr val="tx1"/>
                </a:solidFill>
              </a:rPr>
              <a:t>E</a:t>
            </a:r>
            <a:r>
              <a:rPr lang="en-US" sz="1800" baseline="-25000" dirty="0" smtClean="0">
                <a:solidFill>
                  <a:schemeClr val="tx1"/>
                </a:solidFill>
              </a:rPr>
              <a:t>0</a:t>
            </a:r>
            <a:r>
              <a:rPr lang="en-US" sz="1800" dirty="0" smtClean="0">
                <a:solidFill>
                  <a:schemeClr val="tx1"/>
                </a:solidFill>
              </a:rPr>
              <a:t> = </a:t>
            </a:r>
            <a:r>
              <a:rPr lang="en-US" sz="1800" dirty="0" err="1" smtClean="0">
                <a:solidFill>
                  <a:schemeClr val="tx1"/>
                </a:solidFill>
              </a:rPr>
              <a:t>potentialul</a:t>
            </a:r>
            <a:r>
              <a:rPr lang="en-US" sz="1800" dirty="0" smtClean="0">
                <a:solidFill>
                  <a:schemeClr val="tx1"/>
                </a:solidFill>
              </a:rPr>
              <a:t> de </a:t>
            </a:r>
            <a:r>
              <a:rPr lang="en-US" sz="1800" dirty="0" err="1" smtClean="0">
                <a:solidFill>
                  <a:schemeClr val="tx1"/>
                </a:solidFill>
              </a:rPr>
              <a:t>referinta</a:t>
            </a:r>
            <a:endParaRPr lang="en-US" sz="1800" dirty="0" smtClean="0">
              <a:solidFill>
                <a:schemeClr val="tx1"/>
              </a:solidFill>
            </a:endParaRPr>
          </a:p>
          <a:p>
            <a:pPr algn="l"/>
            <a:endParaRPr lang="en-US" sz="1800" dirty="0">
              <a:solidFill>
                <a:schemeClr val="tx1"/>
              </a:solidFill>
            </a:endParaRPr>
          </a:p>
        </p:txBody>
      </p:sp>
      <p:sp>
        <p:nvSpPr>
          <p:cNvPr id="27" name="Subtitle 2"/>
          <p:cNvSpPr txBox="1">
            <a:spLocks noChangeAspect="1"/>
          </p:cNvSpPr>
          <p:nvPr/>
        </p:nvSpPr>
        <p:spPr>
          <a:xfrm>
            <a:off x="4267200" y="4267200"/>
            <a:ext cx="38100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cs typeface="Arial"/>
              </a:rPr>
              <a:t>pH nu </a:t>
            </a:r>
            <a:r>
              <a:rPr lang="en-US" sz="1800" dirty="0" err="1" smtClean="0">
                <a:solidFill>
                  <a:schemeClr val="tx1"/>
                </a:solidFill>
                <a:cs typeface="Arial"/>
              </a:rPr>
              <a:t>este</a:t>
            </a:r>
            <a:r>
              <a:rPr lang="en-US" sz="1800" dirty="0" smtClean="0">
                <a:solidFill>
                  <a:schemeClr val="tx1"/>
                </a:solidFill>
                <a:cs typeface="Arial"/>
              </a:rPr>
              <a:t> </a:t>
            </a:r>
            <a:r>
              <a:rPr lang="en-US" sz="1800" dirty="0" err="1" smtClean="0">
                <a:solidFill>
                  <a:schemeClr val="tx1"/>
                </a:solidFill>
                <a:cs typeface="Arial"/>
              </a:rPr>
              <a:t>masura</a:t>
            </a:r>
            <a:r>
              <a:rPr lang="en-US" sz="1800" dirty="0" smtClean="0">
                <a:solidFill>
                  <a:schemeClr val="tx1"/>
                </a:solidFill>
                <a:cs typeface="Arial"/>
              </a:rPr>
              <a:t> </a:t>
            </a:r>
            <a:r>
              <a:rPr lang="en-US" sz="1800" dirty="0" err="1" smtClean="0">
                <a:solidFill>
                  <a:schemeClr val="tx1"/>
                </a:solidFill>
                <a:cs typeface="Arial"/>
              </a:rPr>
              <a:t>concentratiei</a:t>
            </a:r>
            <a:r>
              <a:rPr lang="en-US" sz="1800" dirty="0" smtClean="0">
                <a:solidFill>
                  <a:schemeClr val="tx1"/>
                </a:solidFill>
                <a:cs typeface="Arial"/>
              </a:rPr>
              <a:t> </a:t>
            </a:r>
            <a:r>
              <a:rPr lang="en-US" sz="1800" dirty="0" err="1" smtClean="0">
                <a:solidFill>
                  <a:schemeClr val="tx1"/>
                </a:solidFill>
                <a:cs typeface="Arial"/>
              </a:rPr>
              <a:t>unui</a:t>
            </a:r>
            <a:r>
              <a:rPr lang="en-US" sz="1800" dirty="0" smtClean="0">
                <a:solidFill>
                  <a:schemeClr val="tx1"/>
                </a:solidFill>
                <a:cs typeface="Arial"/>
              </a:rPr>
              <a:t> acid </a:t>
            </a:r>
            <a:r>
              <a:rPr lang="en-US" sz="1800" dirty="0" err="1" smtClean="0">
                <a:solidFill>
                  <a:schemeClr val="tx1"/>
                </a:solidFill>
                <a:cs typeface="Arial"/>
              </a:rPr>
              <a:t>sau</a:t>
            </a:r>
            <a:r>
              <a:rPr lang="en-US" sz="1800" dirty="0" smtClean="0">
                <a:solidFill>
                  <a:schemeClr val="tx1"/>
                </a:solidFill>
                <a:cs typeface="Arial"/>
              </a:rPr>
              <a:t> a </a:t>
            </a:r>
            <a:r>
              <a:rPr lang="en-US" sz="1800" dirty="0" err="1" smtClean="0">
                <a:solidFill>
                  <a:schemeClr val="tx1"/>
                </a:solidFill>
                <a:cs typeface="Arial"/>
              </a:rPr>
              <a:t>unei</a:t>
            </a:r>
            <a:r>
              <a:rPr lang="en-US" sz="1800" dirty="0" smtClean="0">
                <a:solidFill>
                  <a:schemeClr val="tx1"/>
                </a:solidFill>
                <a:cs typeface="Arial"/>
              </a:rPr>
              <a:t> </a:t>
            </a:r>
            <a:r>
              <a:rPr lang="en-US" sz="1800" dirty="0" err="1" smtClean="0">
                <a:solidFill>
                  <a:schemeClr val="tx1"/>
                </a:solidFill>
                <a:cs typeface="Arial"/>
              </a:rPr>
              <a:t>baze</a:t>
            </a:r>
            <a:r>
              <a:rPr lang="en-US" sz="1800" dirty="0" smtClean="0">
                <a:solidFill>
                  <a:schemeClr val="tx1"/>
                </a:solidFill>
                <a:cs typeface="Arial"/>
              </a:rPr>
              <a:t> in </a:t>
            </a:r>
            <a:r>
              <a:rPr lang="en-US" sz="1800" dirty="0" err="1" smtClean="0">
                <a:solidFill>
                  <a:schemeClr val="tx1"/>
                </a:solidFill>
                <a:cs typeface="Arial"/>
              </a:rPr>
              <a:t>apa</a:t>
            </a:r>
            <a:r>
              <a:rPr lang="en-US" sz="1800" dirty="0" smtClean="0">
                <a:solidFill>
                  <a:schemeClr val="tx1"/>
                </a:solidFill>
                <a:cs typeface="Arial"/>
              </a:rPr>
              <a:t>, ci </a:t>
            </a:r>
            <a:r>
              <a:rPr lang="en-US" sz="1800" dirty="0" err="1" smtClean="0">
                <a:solidFill>
                  <a:schemeClr val="tx1"/>
                </a:solidFill>
                <a:cs typeface="Arial"/>
              </a:rPr>
              <a:t>masura</a:t>
            </a:r>
            <a:r>
              <a:rPr lang="en-US" sz="1800" dirty="0" smtClean="0">
                <a:solidFill>
                  <a:schemeClr val="tx1"/>
                </a:solidFill>
                <a:cs typeface="Arial"/>
              </a:rPr>
              <a:t> </a:t>
            </a:r>
            <a:r>
              <a:rPr lang="en-US" sz="1800" dirty="0" err="1" smtClean="0">
                <a:solidFill>
                  <a:schemeClr val="tx1"/>
                </a:solidFill>
                <a:cs typeface="Arial"/>
              </a:rPr>
              <a:t>aciditatii</a:t>
            </a:r>
            <a:r>
              <a:rPr lang="en-US" sz="1800" dirty="0" smtClean="0">
                <a:solidFill>
                  <a:schemeClr val="tx1"/>
                </a:solidFill>
                <a:cs typeface="Arial"/>
              </a:rPr>
              <a:t> </a:t>
            </a:r>
            <a:r>
              <a:rPr lang="en-US" sz="1800" dirty="0" err="1" smtClean="0">
                <a:solidFill>
                  <a:schemeClr val="tx1"/>
                </a:solidFill>
                <a:cs typeface="Arial"/>
              </a:rPr>
              <a:t>sau</a:t>
            </a:r>
            <a:r>
              <a:rPr lang="en-US" sz="1800" dirty="0" smtClean="0">
                <a:solidFill>
                  <a:schemeClr val="tx1"/>
                </a:solidFill>
                <a:cs typeface="Arial"/>
              </a:rPr>
              <a:t> </a:t>
            </a:r>
            <a:r>
              <a:rPr lang="en-US" sz="1800" dirty="0" err="1" smtClean="0">
                <a:solidFill>
                  <a:schemeClr val="tx1"/>
                </a:solidFill>
                <a:cs typeface="Arial"/>
              </a:rPr>
              <a:t>bazicitatii</a:t>
            </a:r>
            <a:r>
              <a:rPr lang="en-US" sz="1800" dirty="0" smtClean="0">
                <a:solidFill>
                  <a:schemeClr val="tx1"/>
                </a:solidFill>
                <a:cs typeface="Arial"/>
              </a:rPr>
              <a:t> </a:t>
            </a:r>
            <a:r>
              <a:rPr lang="en-US" sz="1800" dirty="0" err="1" smtClean="0">
                <a:solidFill>
                  <a:schemeClr val="tx1"/>
                </a:solidFill>
                <a:cs typeface="Arial"/>
              </a:rPr>
              <a:t>solutiei</a:t>
            </a:r>
            <a:endParaRPr lang="en-US" sz="1800" dirty="0" smtClean="0">
              <a:solidFill>
                <a:schemeClr val="tx1"/>
              </a:solidFill>
            </a:endParaRPr>
          </a:p>
          <a:p>
            <a:pPr algn="l"/>
            <a:endParaRPr lang="en-US" sz="1800" dirty="0">
              <a:solidFill>
                <a:schemeClr val="tx1"/>
              </a:solidFill>
            </a:endParaRPr>
          </a:p>
        </p:txBody>
      </p:sp>
      <p:sp>
        <p:nvSpPr>
          <p:cNvPr id="28" name="Subtitle 2"/>
          <p:cNvSpPr txBox="1">
            <a:spLocks/>
          </p:cNvSpPr>
          <p:nvPr/>
        </p:nvSpPr>
        <p:spPr>
          <a:xfrm>
            <a:off x="770965" y="1511595"/>
            <a:ext cx="7382436" cy="38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rPr>
              <a:t>H</a:t>
            </a:r>
            <a:r>
              <a:rPr lang="en-US" sz="1800" baseline="-25000" dirty="0" smtClean="0">
                <a:solidFill>
                  <a:schemeClr val="tx1"/>
                </a:solidFill>
              </a:rPr>
              <a:t>2</a:t>
            </a:r>
            <a:r>
              <a:rPr lang="en-US" sz="1800" dirty="0" smtClean="0">
                <a:solidFill>
                  <a:schemeClr val="tx1"/>
                </a:solidFill>
              </a:rPr>
              <a:t>O = H</a:t>
            </a:r>
            <a:r>
              <a:rPr lang="en-US" sz="1800" baseline="30000" dirty="0" smtClean="0">
                <a:solidFill>
                  <a:schemeClr val="tx1"/>
                </a:solidFill>
              </a:rPr>
              <a:t>+</a:t>
            </a:r>
            <a:r>
              <a:rPr lang="en-US" sz="1800" dirty="0" smtClean="0">
                <a:solidFill>
                  <a:schemeClr val="tx1"/>
                </a:solidFill>
              </a:rPr>
              <a:t> + OH</a:t>
            </a:r>
            <a:r>
              <a:rPr lang="en-US" sz="1800" baseline="50000" dirty="0">
                <a:solidFill>
                  <a:schemeClr val="tx1"/>
                </a:solidFill>
              </a:rPr>
              <a:t>_</a:t>
            </a:r>
            <a:endParaRPr lang="en-US" sz="1800" dirty="0" smtClean="0">
              <a:solidFill>
                <a:schemeClr val="tx1"/>
              </a:solidFill>
            </a:endParaRPr>
          </a:p>
          <a:p>
            <a:pPr algn="l"/>
            <a:endParaRPr lang="en-US" sz="1800" dirty="0">
              <a:solidFill>
                <a:schemeClr val="tx1"/>
              </a:solidFill>
            </a:endParaRPr>
          </a:p>
        </p:txBody>
      </p:sp>
      <p:sp>
        <p:nvSpPr>
          <p:cNvPr id="29"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1340423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78910"/>
            <a:ext cx="4876800" cy="525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ubtitle 2"/>
          <p:cNvSpPr txBox="1">
            <a:spLocks/>
          </p:cNvSpPr>
          <p:nvPr/>
        </p:nvSpPr>
        <p:spPr>
          <a:xfrm>
            <a:off x="762000" y="381000"/>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pH</a:t>
            </a:r>
            <a:endParaRPr lang="en-US" sz="2400" dirty="0">
              <a:solidFill>
                <a:schemeClr val="tx1"/>
              </a:solidFill>
            </a:endParaRPr>
          </a:p>
        </p:txBody>
      </p:sp>
      <p:sp>
        <p:nvSpPr>
          <p:cNvPr id="7"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4150875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11" name="Subtitle 2"/>
          <p:cNvSpPr txBox="1">
            <a:spLocks/>
          </p:cNvSpPr>
          <p:nvPr/>
        </p:nvSpPr>
        <p:spPr>
          <a:xfrm>
            <a:off x="727075" y="176212"/>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pH</a:t>
            </a:r>
            <a:endParaRPr lang="en-US" sz="2400" dirty="0">
              <a:solidFill>
                <a:schemeClr val="tx1"/>
              </a:solidFill>
            </a:endParaRPr>
          </a:p>
        </p:txBody>
      </p:sp>
      <p:pic>
        <p:nvPicPr>
          <p:cNvPr id="1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33412"/>
            <a:ext cx="4814887" cy="508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Object 10"/>
          <p:cNvGraphicFramePr>
            <a:graphicFrameLocks noChangeAspect="1"/>
          </p:cNvGraphicFramePr>
          <p:nvPr>
            <p:extLst>
              <p:ext uri="{D42A27DB-BD31-4B8C-83A1-F6EECF244321}">
                <p14:modId xmlns:p14="http://schemas.microsoft.com/office/powerpoint/2010/main" val="3104941140"/>
              </p:ext>
            </p:extLst>
          </p:nvPr>
        </p:nvGraphicFramePr>
        <p:xfrm>
          <a:off x="5809707" y="1832904"/>
          <a:ext cx="2167617" cy="685800"/>
        </p:xfrm>
        <a:graphic>
          <a:graphicData uri="http://schemas.openxmlformats.org/presentationml/2006/ole">
            <mc:AlternateContent xmlns:mc="http://schemas.openxmlformats.org/markup-compatibility/2006">
              <mc:Choice xmlns:v="urn:schemas-microsoft-com:vml" Requires="v">
                <p:oleObj spid="_x0000_s2202" name="Equation" r:id="rId4" imgW="1244520" imgH="393480" progId="Equation.3">
                  <p:embed/>
                </p:oleObj>
              </mc:Choice>
              <mc:Fallback>
                <p:oleObj name="Equation" r:id="rId4" imgW="1244520" imgH="393480" progId="Equation.3">
                  <p:embed/>
                  <p:pic>
                    <p:nvPicPr>
                      <p:cNvPr id="0" name=""/>
                      <p:cNvPicPr>
                        <a:picLocks noChangeAspect="1" noChangeArrowheads="1"/>
                      </p:cNvPicPr>
                      <p:nvPr/>
                    </p:nvPicPr>
                    <p:blipFill>
                      <a:blip r:embed="rId5"/>
                      <a:srcRect/>
                      <a:stretch>
                        <a:fillRect/>
                      </a:stretch>
                    </p:blipFill>
                    <p:spPr bwMode="auto">
                      <a:xfrm>
                        <a:off x="5809707" y="1832904"/>
                        <a:ext cx="2167617" cy="685800"/>
                      </a:xfrm>
                      <a:prstGeom prst="rect">
                        <a:avLst/>
                      </a:prstGeom>
                      <a:noFill/>
                      <a:ln>
                        <a:noFill/>
                      </a:ln>
                      <a:effectLst/>
                      <a:extLst/>
                    </p:spPr>
                  </p:pic>
                </p:oleObj>
              </mc:Fallback>
            </mc:AlternateContent>
          </a:graphicData>
        </a:graphic>
      </p:graphicFrame>
      <p:graphicFrame>
        <p:nvGraphicFramePr>
          <p:cNvPr id="14" name="Object 10"/>
          <p:cNvGraphicFramePr>
            <a:graphicFrameLocks noChangeAspect="1"/>
          </p:cNvGraphicFramePr>
          <p:nvPr>
            <p:extLst>
              <p:ext uri="{D42A27DB-BD31-4B8C-83A1-F6EECF244321}">
                <p14:modId xmlns:p14="http://schemas.microsoft.com/office/powerpoint/2010/main" val="405981774"/>
              </p:ext>
            </p:extLst>
          </p:nvPr>
        </p:nvGraphicFramePr>
        <p:xfrm>
          <a:off x="5867400" y="3509304"/>
          <a:ext cx="1828800" cy="361039"/>
        </p:xfrm>
        <a:graphic>
          <a:graphicData uri="http://schemas.openxmlformats.org/presentationml/2006/ole">
            <mc:AlternateContent xmlns:mc="http://schemas.openxmlformats.org/markup-compatibility/2006">
              <mc:Choice xmlns:v="urn:schemas-microsoft-com:vml" Requires="v">
                <p:oleObj spid="_x0000_s2203" name="Equation" r:id="rId6" imgW="1028520" imgH="203040" progId="Equation.3">
                  <p:embed/>
                </p:oleObj>
              </mc:Choice>
              <mc:Fallback>
                <p:oleObj name="Equation" r:id="rId6" imgW="1028520" imgH="203040" progId="Equation.3">
                  <p:embed/>
                  <p:pic>
                    <p:nvPicPr>
                      <p:cNvPr id="0" name=""/>
                      <p:cNvPicPr>
                        <a:picLocks noChangeAspect="1" noChangeArrowheads="1"/>
                      </p:cNvPicPr>
                      <p:nvPr/>
                    </p:nvPicPr>
                    <p:blipFill>
                      <a:blip r:embed="rId7"/>
                      <a:srcRect/>
                      <a:stretch>
                        <a:fillRect/>
                      </a:stretch>
                    </p:blipFill>
                    <p:spPr bwMode="auto">
                      <a:xfrm>
                        <a:off x="5867400" y="3509304"/>
                        <a:ext cx="1828800" cy="361039"/>
                      </a:xfrm>
                      <a:prstGeom prst="rect">
                        <a:avLst/>
                      </a:prstGeom>
                      <a:noFill/>
                      <a:ln>
                        <a:noFill/>
                      </a:ln>
                      <a:effectLst/>
                      <a:extLst/>
                    </p:spPr>
                  </p:pic>
                </p:oleObj>
              </mc:Fallback>
            </mc:AlternateContent>
          </a:graphicData>
        </a:graphic>
      </p:graphicFrame>
      <p:sp>
        <p:nvSpPr>
          <p:cNvPr id="15" name="Subtitle 2"/>
          <p:cNvSpPr txBox="1">
            <a:spLocks/>
          </p:cNvSpPr>
          <p:nvPr/>
        </p:nvSpPr>
        <p:spPr>
          <a:xfrm>
            <a:off x="5638800" y="4042704"/>
            <a:ext cx="3150161"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rPr>
              <a:t>pH = 7 </a:t>
            </a:r>
            <a:r>
              <a:rPr lang="en-US" sz="1800" dirty="0" err="1" smtClean="0">
                <a:solidFill>
                  <a:schemeClr val="tx1"/>
                </a:solidFill>
              </a:rPr>
              <a:t>inseamna</a:t>
            </a:r>
            <a:r>
              <a:rPr lang="en-US" sz="1800" dirty="0" smtClean="0">
                <a:solidFill>
                  <a:schemeClr val="tx1"/>
                </a:solidFill>
              </a:rPr>
              <a:t> </a:t>
            </a:r>
            <a:r>
              <a:rPr lang="en-US" sz="1800" dirty="0" err="1" smtClean="0">
                <a:solidFill>
                  <a:schemeClr val="tx1"/>
                </a:solidFill>
              </a:rPr>
              <a:t>activitati</a:t>
            </a:r>
            <a:r>
              <a:rPr lang="en-US" sz="1800" dirty="0" smtClean="0">
                <a:solidFill>
                  <a:schemeClr val="tx1"/>
                </a:solidFill>
              </a:rPr>
              <a:t> </a:t>
            </a:r>
            <a:r>
              <a:rPr lang="en-US" sz="1800" dirty="0" err="1" smtClean="0">
                <a:solidFill>
                  <a:schemeClr val="tx1"/>
                </a:solidFill>
              </a:rPr>
              <a:t>egale</a:t>
            </a:r>
            <a:r>
              <a:rPr lang="en-US" sz="1800" dirty="0" smtClean="0">
                <a:solidFill>
                  <a:schemeClr val="tx1"/>
                </a:solidFill>
              </a:rPr>
              <a:t> ale </a:t>
            </a:r>
            <a:r>
              <a:rPr lang="en-US" sz="1800" dirty="0" err="1" smtClean="0">
                <a:solidFill>
                  <a:schemeClr val="tx1"/>
                </a:solidFill>
              </a:rPr>
              <a:t>ionilor</a:t>
            </a:r>
            <a:r>
              <a:rPr lang="en-US" sz="1800" dirty="0" smtClean="0">
                <a:solidFill>
                  <a:schemeClr val="tx1"/>
                </a:solidFill>
              </a:rPr>
              <a:t> de H</a:t>
            </a:r>
            <a:r>
              <a:rPr lang="en-US" sz="1800" baseline="30000" dirty="0" smtClean="0">
                <a:solidFill>
                  <a:schemeClr val="tx1"/>
                </a:solidFill>
              </a:rPr>
              <a:t>+</a:t>
            </a:r>
            <a:r>
              <a:rPr lang="en-US" sz="1800" dirty="0" smtClean="0">
                <a:solidFill>
                  <a:schemeClr val="tx1"/>
                </a:solidFill>
              </a:rPr>
              <a:t> </a:t>
            </a:r>
            <a:r>
              <a:rPr lang="en-US" sz="1800" dirty="0" err="1" smtClean="0">
                <a:solidFill>
                  <a:schemeClr val="tx1"/>
                </a:solidFill>
              </a:rPr>
              <a:t>si</a:t>
            </a:r>
            <a:r>
              <a:rPr lang="en-US" sz="1800" dirty="0" smtClean="0">
                <a:solidFill>
                  <a:schemeClr val="tx1"/>
                </a:solidFill>
              </a:rPr>
              <a:t> OH</a:t>
            </a:r>
            <a:r>
              <a:rPr lang="en-US" sz="1800" baseline="30000" dirty="0" smtClean="0">
                <a:solidFill>
                  <a:schemeClr val="tx1"/>
                </a:solidFill>
              </a:rPr>
              <a:t>-</a:t>
            </a:r>
          </a:p>
          <a:p>
            <a:pPr algn="l"/>
            <a:r>
              <a:rPr lang="en-US" sz="1800" dirty="0" smtClean="0">
                <a:solidFill>
                  <a:schemeClr val="tx1"/>
                </a:solidFill>
              </a:rPr>
              <a:t>pH = 7 </a:t>
            </a:r>
            <a:r>
              <a:rPr lang="en-US" sz="1800" dirty="0" err="1" smtClean="0">
                <a:solidFill>
                  <a:schemeClr val="tx1"/>
                </a:solidFill>
              </a:rPr>
              <a:t>pentru</a:t>
            </a:r>
            <a:r>
              <a:rPr lang="en-US" sz="1800" dirty="0" smtClean="0">
                <a:solidFill>
                  <a:schemeClr val="tx1"/>
                </a:solidFill>
              </a:rPr>
              <a:t> </a:t>
            </a:r>
            <a:r>
              <a:rPr lang="en-US" sz="1800" dirty="0" err="1" smtClean="0">
                <a:solidFill>
                  <a:schemeClr val="tx1"/>
                </a:solidFill>
              </a:rPr>
              <a:t>apa</a:t>
            </a:r>
            <a:r>
              <a:rPr lang="en-US" sz="1800" dirty="0" smtClean="0">
                <a:solidFill>
                  <a:schemeClr val="tx1"/>
                </a:solidFill>
              </a:rPr>
              <a:t> </a:t>
            </a:r>
            <a:r>
              <a:rPr lang="en-US" sz="1800" dirty="0" err="1" smtClean="0">
                <a:solidFill>
                  <a:schemeClr val="tx1"/>
                </a:solidFill>
              </a:rPr>
              <a:t>pura</a:t>
            </a:r>
            <a:endParaRPr lang="en-US" sz="1800" dirty="0" smtClean="0">
              <a:solidFill>
                <a:schemeClr val="tx1"/>
              </a:solidFill>
            </a:endParaRPr>
          </a:p>
          <a:p>
            <a:pPr algn="l"/>
            <a:endParaRPr lang="en-US" sz="1800" dirty="0">
              <a:solidFill>
                <a:schemeClr val="tx1"/>
              </a:solidFill>
            </a:endParaRPr>
          </a:p>
        </p:txBody>
      </p:sp>
      <p:graphicFrame>
        <p:nvGraphicFramePr>
          <p:cNvPr id="16" name="Object 10"/>
          <p:cNvGraphicFramePr>
            <a:graphicFrameLocks noChangeAspect="1"/>
          </p:cNvGraphicFramePr>
          <p:nvPr>
            <p:extLst>
              <p:ext uri="{D42A27DB-BD31-4B8C-83A1-F6EECF244321}">
                <p14:modId xmlns:p14="http://schemas.microsoft.com/office/powerpoint/2010/main" val="2854185426"/>
              </p:ext>
            </p:extLst>
          </p:nvPr>
        </p:nvGraphicFramePr>
        <p:xfrm>
          <a:off x="5889422" y="2750244"/>
          <a:ext cx="2008187" cy="406634"/>
        </p:xfrm>
        <a:graphic>
          <a:graphicData uri="http://schemas.openxmlformats.org/presentationml/2006/ole">
            <mc:AlternateContent xmlns:mc="http://schemas.openxmlformats.org/markup-compatibility/2006">
              <mc:Choice xmlns:v="urn:schemas-microsoft-com:vml" Requires="v">
                <p:oleObj spid="_x0000_s2204" name="Equation" r:id="rId8" imgW="1130040" imgH="228600" progId="Equation.3">
                  <p:embed/>
                </p:oleObj>
              </mc:Choice>
              <mc:Fallback>
                <p:oleObj name="Equation" r:id="rId8" imgW="1130040" imgH="228600" progId="Equation.3">
                  <p:embed/>
                  <p:pic>
                    <p:nvPicPr>
                      <p:cNvPr id="0" name=""/>
                      <p:cNvPicPr>
                        <a:picLocks noChangeAspect="1" noChangeArrowheads="1"/>
                      </p:cNvPicPr>
                      <p:nvPr/>
                    </p:nvPicPr>
                    <p:blipFill>
                      <a:blip r:embed="rId9"/>
                      <a:srcRect/>
                      <a:stretch>
                        <a:fillRect/>
                      </a:stretch>
                    </p:blipFill>
                    <p:spPr bwMode="auto">
                      <a:xfrm>
                        <a:off x="5889422" y="2750244"/>
                        <a:ext cx="2008187" cy="406634"/>
                      </a:xfrm>
                      <a:prstGeom prst="rect">
                        <a:avLst/>
                      </a:prstGeom>
                      <a:noFill/>
                      <a:ln>
                        <a:noFill/>
                      </a:ln>
                      <a:effectLst/>
                      <a:extLst/>
                    </p:spPr>
                  </p:pic>
                </p:oleObj>
              </mc:Fallback>
            </mc:AlternateContent>
          </a:graphicData>
        </a:graphic>
      </p:graphicFrame>
      <mc:AlternateContent xmlns:mc="http://schemas.openxmlformats.org/markup-compatibility/2006">
        <mc:Choice xmlns:a14="http://schemas.microsoft.com/office/drawing/2010/main" Requires="a14">
          <p:sp>
            <p:nvSpPr>
              <p:cNvPr id="17" name="TextBox 16"/>
              <p:cNvSpPr txBox="1"/>
              <p:nvPr/>
            </p:nvSpPr>
            <p:spPr>
              <a:xfrm>
                <a:off x="5557432" y="918504"/>
                <a:ext cx="2672168" cy="670568"/>
              </a:xfrm>
              <a:prstGeom prst="rect">
                <a:avLst/>
              </a:prstGeom>
              <a:noFill/>
              <a:ln>
                <a:solidFill>
                  <a:srgbClr val="FF0000"/>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𝐸</m:t>
                      </m:r>
                      <m:r>
                        <a:rPr lang="en-US" sz="2000" b="0" i="1" smtClean="0">
                          <a:latin typeface="Cambria Math"/>
                        </a:rPr>
                        <m:t>=</m:t>
                      </m:r>
                      <m:sSub>
                        <m:sSubPr>
                          <m:ctrlPr>
                            <a:rPr lang="en-US" sz="2000" b="0" i="1" smtClean="0">
                              <a:latin typeface="Cambria Math"/>
                            </a:rPr>
                          </m:ctrlPr>
                        </m:sSubPr>
                        <m:e>
                          <m:r>
                            <a:rPr lang="en-US" sz="2000" b="0" i="1" smtClean="0">
                              <a:latin typeface="Cambria Math"/>
                            </a:rPr>
                            <m:t>𝐸</m:t>
                          </m:r>
                        </m:e>
                        <m:sub>
                          <m:r>
                            <a:rPr lang="en-US" sz="2000" b="0" i="1" smtClean="0">
                              <a:latin typeface="Cambria Math"/>
                            </a:rPr>
                            <m:t>0</m:t>
                          </m:r>
                        </m:sub>
                      </m:sSub>
                      <m:r>
                        <a:rPr lang="en-US" sz="2000" b="0" i="1" smtClean="0">
                          <a:latin typeface="Cambria Math"/>
                        </a:rPr>
                        <m:t>−</m:t>
                      </m:r>
                      <m:f>
                        <m:fPr>
                          <m:ctrlPr>
                            <a:rPr lang="en-US" sz="2000" b="0" i="1" smtClean="0">
                              <a:latin typeface="Cambria Math"/>
                            </a:rPr>
                          </m:ctrlPr>
                        </m:fPr>
                        <m:num>
                          <m:r>
                            <a:rPr lang="en-US" sz="2000" b="0" i="1" smtClean="0">
                              <a:latin typeface="Cambria Math"/>
                            </a:rPr>
                            <m:t>2,303</m:t>
                          </m:r>
                          <m:r>
                            <a:rPr lang="en-US" sz="2000" b="0" i="1" smtClean="0">
                              <a:latin typeface="Cambria Math"/>
                            </a:rPr>
                            <m:t>𝑅𝑇</m:t>
                          </m:r>
                        </m:num>
                        <m:den>
                          <m:r>
                            <a:rPr lang="en-US" sz="2000" b="0" i="1" smtClean="0">
                              <a:latin typeface="Cambria Math"/>
                            </a:rPr>
                            <m:t>𝑛𝐹</m:t>
                          </m:r>
                        </m:den>
                      </m:f>
                      <m:r>
                        <a:rPr lang="en-US" sz="2000" b="0" i="1" smtClean="0">
                          <a:latin typeface="Cambria Math"/>
                        </a:rPr>
                        <m:t>𝑝𝐻</m:t>
                      </m:r>
                    </m:oMath>
                  </m:oMathPara>
                </a14:m>
                <a:endParaRPr lang="en-US" sz="2000" dirty="0"/>
              </a:p>
            </p:txBody>
          </p:sp>
        </mc:Choice>
        <mc:Fallback>
          <p:sp>
            <p:nvSpPr>
              <p:cNvPr id="17" name="TextBox 16"/>
              <p:cNvSpPr txBox="1">
                <a:spLocks noRot="1" noChangeAspect="1" noMove="1" noResize="1" noEditPoints="1" noAdjustHandles="1" noChangeArrowheads="1" noChangeShapeType="1" noTextEdit="1"/>
              </p:cNvSpPr>
              <p:nvPr/>
            </p:nvSpPr>
            <p:spPr>
              <a:xfrm>
                <a:off x="5557432" y="918504"/>
                <a:ext cx="2672168" cy="670568"/>
              </a:xfrm>
              <a:prstGeom prst="rect">
                <a:avLst/>
              </a:prstGeom>
              <a:blipFill rotWithShape="1">
                <a:blip r:embed="rId10"/>
                <a:stretch>
                  <a:fillRect r="-2273"/>
                </a:stretch>
              </a:blipFill>
              <a:ln>
                <a:solidFill>
                  <a:srgbClr val="FF0000"/>
                </a:solidFill>
              </a:ln>
            </p:spPr>
            <p:txBody>
              <a:bodyPr/>
              <a:lstStyle/>
              <a:p>
                <a:r>
                  <a:rPr lang="en-US">
                    <a:noFill/>
                  </a:rPr>
                  <a:t> </a:t>
                </a:r>
              </a:p>
            </p:txBody>
          </p:sp>
        </mc:Fallback>
      </mc:AlternateContent>
      <p:sp>
        <p:nvSpPr>
          <p:cNvPr id="18"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2084564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pH</a:t>
            </a:r>
            <a:endParaRPr lang="en-US" sz="2400" dirty="0">
              <a:solidFill>
                <a:schemeClr val="tx1"/>
              </a:solidFill>
            </a:endParaRPr>
          </a:p>
        </p:txBody>
      </p:sp>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17" name="Text Box 5"/>
          <p:cNvSpPr txBox="1">
            <a:spLocks noChangeArrowheads="1"/>
          </p:cNvSpPr>
          <p:nvPr/>
        </p:nvSpPr>
        <p:spPr bwMode="auto">
          <a:xfrm>
            <a:off x="619125" y="609600"/>
            <a:ext cx="7561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b="1" dirty="0" err="1" smtClean="0"/>
              <a:t>Electrozii</a:t>
            </a:r>
            <a:r>
              <a:rPr lang="en-US" sz="1800" b="1" dirty="0" smtClean="0"/>
              <a:t> de </a:t>
            </a:r>
            <a:r>
              <a:rPr lang="en-US" sz="1800" b="1" dirty="0" err="1" smtClean="0"/>
              <a:t>masura</a:t>
            </a:r>
            <a:r>
              <a:rPr lang="en-US" sz="1800" b="1" dirty="0" smtClean="0"/>
              <a:t> </a:t>
            </a:r>
            <a:r>
              <a:rPr lang="en-US" sz="1800" b="1" dirty="0" err="1" smtClean="0"/>
              <a:t>si</a:t>
            </a:r>
            <a:r>
              <a:rPr lang="en-US" sz="1800" b="1" dirty="0" smtClean="0"/>
              <a:t> de </a:t>
            </a:r>
            <a:r>
              <a:rPr lang="en-US" sz="1800" b="1" dirty="0" err="1" smtClean="0"/>
              <a:t>referinta</a:t>
            </a:r>
            <a:endParaRPr lang="ro-RO" sz="1800" b="1" dirty="0"/>
          </a:p>
        </p:txBody>
      </p:sp>
      <p:grpSp>
        <p:nvGrpSpPr>
          <p:cNvPr id="18" name="Group 13"/>
          <p:cNvGrpSpPr>
            <a:grpSpLocks/>
          </p:cNvGrpSpPr>
          <p:nvPr/>
        </p:nvGrpSpPr>
        <p:grpSpPr bwMode="auto">
          <a:xfrm>
            <a:off x="104775" y="993028"/>
            <a:ext cx="5114925" cy="5054600"/>
            <a:chOff x="1290" y="954"/>
            <a:chExt cx="3222" cy="3184"/>
          </a:xfrm>
        </p:grpSpPr>
        <p:pic>
          <p:nvPicPr>
            <p:cNvPr id="19" name="Picture 6" descr="pH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 y="1045"/>
              <a:ext cx="2496" cy="2902"/>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7"/>
            <p:cNvSpPr txBox="1">
              <a:spLocks noChangeArrowheads="1"/>
            </p:cNvSpPr>
            <p:nvPr/>
          </p:nvSpPr>
          <p:spPr bwMode="auto">
            <a:xfrm>
              <a:off x="3498" y="2166"/>
              <a:ext cx="101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Glass body</a:t>
              </a:r>
              <a:endParaRPr lang="ro-RO" sz="1400"/>
            </a:p>
          </p:txBody>
        </p:sp>
        <p:sp>
          <p:nvSpPr>
            <p:cNvPr id="21" name="Text Box 8"/>
            <p:cNvSpPr txBox="1">
              <a:spLocks noChangeArrowheads="1"/>
            </p:cNvSpPr>
            <p:nvPr/>
          </p:nvSpPr>
          <p:spPr bwMode="auto">
            <a:xfrm>
              <a:off x="1290" y="2034"/>
              <a:ext cx="1014"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a:t>Measurement electrode</a:t>
              </a:r>
              <a:endParaRPr lang="ro-RO" sz="1400"/>
            </a:p>
          </p:txBody>
        </p:sp>
        <p:sp>
          <p:nvSpPr>
            <p:cNvPr id="22" name="Text Box 9"/>
            <p:cNvSpPr txBox="1">
              <a:spLocks noChangeArrowheads="1"/>
            </p:cNvSpPr>
            <p:nvPr/>
          </p:nvSpPr>
          <p:spPr bwMode="auto">
            <a:xfrm>
              <a:off x="1356" y="3216"/>
              <a:ext cx="1014" cy="4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dirty="0"/>
                <a:t>Bulb filled with potassium chloride buffer solution</a:t>
              </a:r>
              <a:endParaRPr lang="ro-RO" sz="1400" dirty="0"/>
            </a:p>
          </p:txBody>
        </p:sp>
        <p:sp>
          <p:nvSpPr>
            <p:cNvPr id="23" name="Text Box 10"/>
            <p:cNvSpPr txBox="1">
              <a:spLocks noChangeArrowheads="1"/>
            </p:cNvSpPr>
            <p:nvPr/>
          </p:nvSpPr>
          <p:spPr bwMode="auto">
            <a:xfrm>
              <a:off x="1710" y="3678"/>
              <a:ext cx="1014" cy="4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dirty="0"/>
                <a:t>Voltage produced across thickness of glass membrane</a:t>
              </a:r>
              <a:endParaRPr lang="ro-RO" sz="1400" dirty="0"/>
            </a:p>
          </p:txBody>
        </p:sp>
        <p:sp>
          <p:nvSpPr>
            <p:cNvPr id="24" name="Text Box 11"/>
            <p:cNvSpPr txBox="1">
              <a:spLocks noChangeArrowheads="1"/>
            </p:cNvSpPr>
            <p:nvPr/>
          </p:nvSpPr>
          <p:spPr bwMode="auto">
            <a:xfrm>
              <a:off x="3270" y="3522"/>
              <a:ext cx="1152" cy="4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Very thin glass bulb chemically doped with lithium ions</a:t>
              </a:r>
              <a:endParaRPr lang="ro-RO" sz="1400"/>
            </a:p>
          </p:txBody>
        </p:sp>
        <p:sp>
          <p:nvSpPr>
            <p:cNvPr id="25" name="Text Box 12"/>
            <p:cNvSpPr txBox="1">
              <a:spLocks noChangeArrowheads="1"/>
            </p:cNvSpPr>
            <p:nvPr/>
          </p:nvSpPr>
          <p:spPr bwMode="auto">
            <a:xfrm>
              <a:off x="2268" y="954"/>
              <a:ext cx="101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Wire connection</a:t>
              </a:r>
              <a:endParaRPr lang="ro-RO" sz="1400"/>
            </a:p>
          </p:txBody>
        </p:sp>
      </p:grpSp>
      <p:grpSp>
        <p:nvGrpSpPr>
          <p:cNvPr id="27" name="Group 29"/>
          <p:cNvGrpSpPr>
            <a:grpSpLocks/>
          </p:cNvGrpSpPr>
          <p:nvPr/>
        </p:nvGrpSpPr>
        <p:grpSpPr bwMode="auto">
          <a:xfrm>
            <a:off x="1527175" y="1345453"/>
            <a:ext cx="7578725" cy="4318000"/>
            <a:chOff x="986" y="991"/>
            <a:chExt cx="4774" cy="2720"/>
          </a:xfrm>
        </p:grpSpPr>
        <p:sp>
          <p:nvSpPr>
            <p:cNvPr id="28" name="Text Box 16"/>
            <p:cNvSpPr txBox="1">
              <a:spLocks noChangeArrowheads="1"/>
            </p:cNvSpPr>
            <p:nvPr/>
          </p:nvSpPr>
          <p:spPr bwMode="auto">
            <a:xfrm>
              <a:off x="2208" y="2212"/>
              <a:ext cx="101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t>Glass body</a:t>
              </a:r>
              <a:endParaRPr lang="ro-RO" sz="1400" dirty="0"/>
            </a:p>
          </p:txBody>
        </p:sp>
        <p:sp>
          <p:nvSpPr>
            <p:cNvPr id="32" name="Text Box 21"/>
            <p:cNvSpPr txBox="1">
              <a:spLocks noChangeArrowheads="1"/>
            </p:cNvSpPr>
            <p:nvPr/>
          </p:nvSpPr>
          <p:spPr bwMode="auto">
            <a:xfrm>
              <a:off x="986" y="991"/>
              <a:ext cx="101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Wire connection</a:t>
              </a:r>
              <a:endParaRPr lang="ro-RO" sz="1400"/>
            </a:p>
          </p:txBody>
        </p:sp>
        <p:pic>
          <p:nvPicPr>
            <p:cNvPr id="33" name="Picture 23" descr="pH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 y="1216"/>
              <a:ext cx="2106" cy="2400"/>
            </a:xfrm>
            <a:prstGeom prst="rect">
              <a:avLst/>
            </a:prstGeom>
            <a:noFill/>
            <a:extLst>
              <a:ext uri="{909E8E84-426E-40DD-AFC4-6F175D3DCCD1}">
                <a14:hiddenFill xmlns:a14="http://schemas.microsoft.com/office/drawing/2010/main">
                  <a:solidFill>
                    <a:srgbClr val="FFFFFF"/>
                  </a:solidFill>
                </a14:hiddenFill>
              </a:ext>
            </a:extLst>
          </p:spPr>
        </p:pic>
        <p:sp>
          <p:nvSpPr>
            <p:cNvPr id="34" name="Text Box 24"/>
            <p:cNvSpPr txBox="1">
              <a:spLocks noChangeArrowheads="1"/>
            </p:cNvSpPr>
            <p:nvPr/>
          </p:nvSpPr>
          <p:spPr bwMode="auto">
            <a:xfrm>
              <a:off x="2898" y="2025"/>
              <a:ext cx="1014"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1400"/>
                <a:t>Reference </a:t>
              </a:r>
            </a:p>
            <a:p>
              <a:pPr algn="r"/>
              <a:r>
                <a:rPr lang="en-US" sz="1400"/>
                <a:t>electrode</a:t>
              </a:r>
              <a:endParaRPr lang="ro-RO" sz="1400"/>
            </a:p>
          </p:txBody>
        </p:sp>
        <p:sp>
          <p:nvSpPr>
            <p:cNvPr id="35" name="Text Box 25"/>
            <p:cNvSpPr txBox="1">
              <a:spLocks noChangeArrowheads="1"/>
            </p:cNvSpPr>
            <p:nvPr/>
          </p:nvSpPr>
          <p:spPr bwMode="auto">
            <a:xfrm>
              <a:off x="3692" y="1147"/>
              <a:ext cx="101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Wire connection</a:t>
              </a:r>
              <a:endParaRPr lang="ro-RO" sz="1400"/>
            </a:p>
          </p:txBody>
        </p:sp>
        <p:sp>
          <p:nvSpPr>
            <p:cNvPr id="36" name="Text Box 26"/>
            <p:cNvSpPr txBox="1">
              <a:spLocks noChangeArrowheads="1"/>
            </p:cNvSpPr>
            <p:nvPr/>
          </p:nvSpPr>
          <p:spPr bwMode="auto">
            <a:xfrm>
              <a:off x="2964" y="2960"/>
              <a:ext cx="1014" cy="46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dirty="0"/>
                <a:t>Filled with potassium chloride buffer solution</a:t>
              </a:r>
              <a:endParaRPr lang="ro-RO" sz="1400" dirty="0"/>
            </a:p>
          </p:txBody>
        </p:sp>
        <p:sp>
          <p:nvSpPr>
            <p:cNvPr id="37" name="Text Box 27"/>
            <p:cNvSpPr txBox="1">
              <a:spLocks noChangeArrowheads="1"/>
            </p:cNvSpPr>
            <p:nvPr/>
          </p:nvSpPr>
          <p:spPr bwMode="auto">
            <a:xfrm>
              <a:off x="4302" y="3519"/>
              <a:ext cx="101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Porous junction</a:t>
              </a:r>
              <a:endParaRPr lang="ro-RO" sz="1400"/>
            </a:p>
          </p:txBody>
        </p:sp>
        <p:sp>
          <p:nvSpPr>
            <p:cNvPr id="38" name="Text Box 28"/>
            <p:cNvSpPr txBox="1">
              <a:spLocks noChangeArrowheads="1"/>
            </p:cNvSpPr>
            <p:nvPr/>
          </p:nvSpPr>
          <p:spPr bwMode="auto">
            <a:xfrm>
              <a:off x="4896" y="2202"/>
              <a:ext cx="864" cy="32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Glass or plastic body</a:t>
              </a:r>
              <a:endParaRPr lang="ro-RO" sz="1400"/>
            </a:p>
          </p:txBody>
        </p:sp>
      </p:grpSp>
      <p:sp>
        <p:nvSpPr>
          <p:cNvPr id="26"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102603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pH</a:t>
            </a:r>
            <a:endParaRPr lang="en-US" sz="2400" dirty="0">
              <a:solidFill>
                <a:schemeClr val="tx1"/>
              </a:solidFill>
            </a:endParaRPr>
          </a:p>
        </p:txBody>
      </p:sp>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grpSp>
        <p:nvGrpSpPr>
          <p:cNvPr id="11" name="Group 59"/>
          <p:cNvGrpSpPr>
            <a:grpSpLocks/>
          </p:cNvGrpSpPr>
          <p:nvPr/>
        </p:nvGrpSpPr>
        <p:grpSpPr bwMode="auto">
          <a:xfrm>
            <a:off x="2708915" y="1422307"/>
            <a:ext cx="4244975" cy="4330700"/>
            <a:chOff x="1429" y="1117"/>
            <a:chExt cx="2674" cy="2728"/>
          </a:xfrm>
        </p:grpSpPr>
        <p:sp>
          <p:nvSpPr>
            <p:cNvPr id="12" name="AutoShape 4"/>
            <p:cNvSpPr>
              <a:spLocks noChangeAspect="1" noChangeArrowheads="1"/>
            </p:cNvSpPr>
            <p:nvPr/>
          </p:nvSpPr>
          <p:spPr bwMode="auto">
            <a:xfrm>
              <a:off x="1429" y="1117"/>
              <a:ext cx="2674" cy="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 name="Oval 5"/>
            <p:cNvSpPr>
              <a:spLocks noChangeArrowheads="1"/>
            </p:cNvSpPr>
            <p:nvPr/>
          </p:nvSpPr>
          <p:spPr bwMode="auto">
            <a:xfrm>
              <a:off x="2105" y="3136"/>
              <a:ext cx="433" cy="436"/>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Oval 6" descr="Large confetti"/>
            <p:cNvSpPr>
              <a:spLocks noChangeArrowheads="1"/>
            </p:cNvSpPr>
            <p:nvPr/>
          </p:nvSpPr>
          <p:spPr bwMode="auto">
            <a:xfrm>
              <a:off x="2124" y="3155"/>
              <a:ext cx="396" cy="398"/>
            </a:xfrm>
            <a:prstGeom prst="ellipse">
              <a:avLst/>
            </a:prstGeom>
            <a:pattFill prst="lgConfetti">
              <a:fgClr>
                <a:srgbClr val="000000"/>
              </a:fgClr>
              <a:bgClr>
                <a:srgbClr val="FFFFFF"/>
              </a:bgClr>
            </a:pattFill>
            <a:ln w="12700">
              <a:solidFill>
                <a:srgbClr val="000000"/>
              </a:solidFill>
              <a:round/>
              <a:headEnd/>
              <a:tailEnd/>
            </a:ln>
          </p:spPr>
          <p:txBody>
            <a:bodyPr/>
            <a:lstStyle/>
            <a:p>
              <a:endParaRPr lang="en-US"/>
            </a:p>
          </p:txBody>
        </p:sp>
        <p:sp>
          <p:nvSpPr>
            <p:cNvPr id="15" name="Rectangle 7"/>
            <p:cNvSpPr>
              <a:spLocks noChangeArrowheads="1"/>
            </p:cNvSpPr>
            <p:nvPr/>
          </p:nvSpPr>
          <p:spPr bwMode="auto">
            <a:xfrm>
              <a:off x="2139" y="1403"/>
              <a:ext cx="366" cy="1836"/>
            </a:xfrm>
            <a:prstGeom prst="rect">
              <a:avLst/>
            </a:prstGeom>
            <a:solidFill>
              <a:srgbClr val="FFFFFF"/>
            </a:solidFill>
            <a:ln w="9525">
              <a:solidFill>
                <a:srgbClr val="FFFFFF"/>
              </a:solidFill>
              <a:miter lim="800000"/>
              <a:headEnd/>
              <a:tailEnd/>
            </a:ln>
          </p:spPr>
          <p:txBody>
            <a:bodyPr/>
            <a:lstStyle/>
            <a:p>
              <a:endParaRPr lang="en-US"/>
            </a:p>
          </p:txBody>
        </p:sp>
        <p:sp>
          <p:nvSpPr>
            <p:cNvPr id="16" name="Rectangle 8" descr="Small confetti"/>
            <p:cNvSpPr>
              <a:spLocks noChangeArrowheads="1"/>
            </p:cNvSpPr>
            <p:nvPr/>
          </p:nvSpPr>
          <p:spPr bwMode="auto">
            <a:xfrm>
              <a:off x="2149" y="2108"/>
              <a:ext cx="345" cy="1022"/>
            </a:xfrm>
            <a:prstGeom prst="rect">
              <a:avLst/>
            </a:prstGeom>
            <a:pattFill prst="smConfetti">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 name="Freeform 9"/>
            <p:cNvSpPr>
              <a:spLocks/>
            </p:cNvSpPr>
            <p:nvPr/>
          </p:nvSpPr>
          <p:spPr bwMode="auto">
            <a:xfrm>
              <a:off x="2137" y="1401"/>
              <a:ext cx="365" cy="1854"/>
            </a:xfrm>
            <a:custGeom>
              <a:avLst/>
              <a:gdLst>
                <a:gd name="T0" fmla="*/ 0 w 544"/>
                <a:gd name="T1" fmla="*/ 2744 h 2744"/>
                <a:gd name="T2" fmla="*/ 0 w 544"/>
                <a:gd name="T3" fmla="*/ 0 h 2744"/>
                <a:gd name="T4" fmla="*/ 544 w 544"/>
                <a:gd name="T5" fmla="*/ 0 h 2744"/>
                <a:gd name="T6" fmla="*/ 544 w 544"/>
                <a:gd name="T7" fmla="*/ 2736 h 2744"/>
              </a:gdLst>
              <a:ahLst/>
              <a:cxnLst>
                <a:cxn ang="0">
                  <a:pos x="T0" y="T1"/>
                </a:cxn>
                <a:cxn ang="0">
                  <a:pos x="T2" y="T3"/>
                </a:cxn>
                <a:cxn ang="0">
                  <a:pos x="T4" y="T5"/>
                </a:cxn>
                <a:cxn ang="0">
                  <a:pos x="T6" y="T7"/>
                </a:cxn>
              </a:cxnLst>
              <a:rect l="0" t="0" r="r" b="b"/>
              <a:pathLst>
                <a:path w="544" h="2744">
                  <a:moveTo>
                    <a:pt x="0" y="2744"/>
                  </a:moveTo>
                  <a:lnTo>
                    <a:pt x="0" y="0"/>
                  </a:lnTo>
                  <a:lnTo>
                    <a:pt x="544" y="0"/>
                  </a:lnTo>
                  <a:lnTo>
                    <a:pt x="544" y="2736"/>
                  </a:lnTo>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0"/>
            <p:cNvSpPr>
              <a:spLocks/>
            </p:cNvSpPr>
            <p:nvPr/>
          </p:nvSpPr>
          <p:spPr bwMode="auto">
            <a:xfrm>
              <a:off x="2266" y="1401"/>
              <a:ext cx="231" cy="1739"/>
            </a:xfrm>
            <a:custGeom>
              <a:avLst/>
              <a:gdLst>
                <a:gd name="T0" fmla="*/ 344 w 344"/>
                <a:gd name="T1" fmla="*/ 2592 h 2592"/>
                <a:gd name="T2" fmla="*/ 0 w 344"/>
                <a:gd name="T3" fmla="*/ 2592 h 2592"/>
                <a:gd name="T4" fmla="*/ 0 w 344"/>
                <a:gd name="T5" fmla="*/ 0 h 2592"/>
              </a:gdLst>
              <a:ahLst/>
              <a:cxnLst>
                <a:cxn ang="0">
                  <a:pos x="T0" y="T1"/>
                </a:cxn>
                <a:cxn ang="0">
                  <a:pos x="T2" y="T3"/>
                </a:cxn>
                <a:cxn ang="0">
                  <a:pos x="T4" y="T5"/>
                </a:cxn>
              </a:cxnLst>
              <a:rect l="0" t="0" r="r" b="b"/>
              <a:pathLst>
                <a:path w="344" h="2592">
                  <a:moveTo>
                    <a:pt x="344" y="2592"/>
                  </a:moveTo>
                  <a:lnTo>
                    <a:pt x="0" y="2592"/>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1"/>
            <p:cNvSpPr>
              <a:spLocks/>
            </p:cNvSpPr>
            <p:nvPr/>
          </p:nvSpPr>
          <p:spPr bwMode="auto">
            <a:xfrm flipH="1">
              <a:off x="2137" y="1401"/>
              <a:ext cx="54" cy="1739"/>
            </a:xfrm>
            <a:custGeom>
              <a:avLst/>
              <a:gdLst>
                <a:gd name="T0" fmla="*/ 344 w 344"/>
                <a:gd name="T1" fmla="*/ 2592 h 2592"/>
                <a:gd name="T2" fmla="*/ 0 w 344"/>
                <a:gd name="T3" fmla="*/ 2592 h 2592"/>
                <a:gd name="T4" fmla="*/ 0 w 344"/>
                <a:gd name="T5" fmla="*/ 0 h 2592"/>
              </a:gdLst>
              <a:ahLst/>
              <a:cxnLst>
                <a:cxn ang="0">
                  <a:pos x="T0" y="T1"/>
                </a:cxn>
                <a:cxn ang="0">
                  <a:pos x="T2" y="T3"/>
                </a:cxn>
                <a:cxn ang="0">
                  <a:pos x="T4" y="T5"/>
                </a:cxn>
              </a:cxnLst>
              <a:rect l="0" t="0" r="r" b="b"/>
              <a:pathLst>
                <a:path w="344" h="2592">
                  <a:moveTo>
                    <a:pt x="344" y="2592"/>
                  </a:moveTo>
                  <a:lnTo>
                    <a:pt x="0" y="2592"/>
                  </a:lnTo>
                  <a:lnTo>
                    <a:pt x="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 name="Group 12"/>
            <p:cNvGrpSpPr>
              <a:grpSpLocks/>
            </p:cNvGrpSpPr>
            <p:nvPr/>
          </p:nvGrpSpPr>
          <p:grpSpPr bwMode="auto">
            <a:xfrm>
              <a:off x="2507" y="2914"/>
              <a:ext cx="48" cy="129"/>
              <a:chOff x="3400" y="10712"/>
              <a:chExt cx="143" cy="432"/>
            </a:xfrm>
          </p:grpSpPr>
          <p:sp>
            <p:nvSpPr>
              <p:cNvPr id="69" name="Arc 13"/>
              <p:cNvSpPr>
                <a:spLocks/>
              </p:cNvSpPr>
              <p:nvPr/>
            </p:nvSpPr>
            <p:spPr bwMode="auto">
              <a:xfrm>
                <a:off x="3400" y="10712"/>
                <a:ext cx="143"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96969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Arc 14"/>
              <p:cNvSpPr>
                <a:spLocks/>
              </p:cNvSpPr>
              <p:nvPr/>
            </p:nvSpPr>
            <p:spPr bwMode="auto">
              <a:xfrm flipV="1">
                <a:off x="3400" y="10904"/>
                <a:ext cx="143"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96969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1" name="Line 15"/>
            <p:cNvSpPr>
              <a:spLocks noChangeShapeType="1"/>
            </p:cNvSpPr>
            <p:nvPr/>
          </p:nvSpPr>
          <p:spPr bwMode="auto">
            <a:xfrm>
              <a:off x="2502" y="2920"/>
              <a:ext cx="1" cy="118"/>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Freeform 16"/>
            <p:cNvSpPr>
              <a:spLocks/>
            </p:cNvSpPr>
            <p:nvPr/>
          </p:nvSpPr>
          <p:spPr bwMode="auto">
            <a:xfrm>
              <a:off x="2228" y="1128"/>
              <a:ext cx="54" cy="220"/>
            </a:xfrm>
            <a:custGeom>
              <a:avLst/>
              <a:gdLst>
                <a:gd name="T0" fmla="*/ 0 w 80"/>
                <a:gd name="T1" fmla="*/ 328 h 328"/>
                <a:gd name="T2" fmla="*/ 16 w 80"/>
                <a:gd name="T3" fmla="*/ 192 h 328"/>
                <a:gd name="T4" fmla="*/ 64 w 80"/>
                <a:gd name="T5" fmla="*/ 88 h 328"/>
                <a:gd name="T6" fmla="*/ 80 w 80"/>
                <a:gd name="T7" fmla="*/ 0 h 328"/>
              </a:gdLst>
              <a:ahLst/>
              <a:cxnLst>
                <a:cxn ang="0">
                  <a:pos x="T0" y="T1"/>
                </a:cxn>
                <a:cxn ang="0">
                  <a:pos x="T2" y="T3"/>
                </a:cxn>
                <a:cxn ang="0">
                  <a:pos x="T4" y="T5"/>
                </a:cxn>
                <a:cxn ang="0">
                  <a:pos x="T6" y="T7"/>
                </a:cxn>
              </a:cxnLst>
              <a:rect l="0" t="0" r="r" b="b"/>
              <a:pathLst>
                <a:path w="80" h="328">
                  <a:moveTo>
                    <a:pt x="0" y="328"/>
                  </a:moveTo>
                  <a:cubicBezTo>
                    <a:pt x="2" y="280"/>
                    <a:pt x="5" y="232"/>
                    <a:pt x="16" y="192"/>
                  </a:cubicBezTo>
                  <a:cubicBezTo>
                    <a:pt x="27" y="152"/>
                    <a:pt x="53" y="120"/>
                    <a:pt x="64" y="88"/>
                  </a:cubicBezTo>
                  <a:cubicBezTo>
                    <a:pt x="75" y="56"/>
                    <a:pt x="77" y="28"/>
                    <a:pt x="80"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Line 17"/>
            <p:cNvSpPr>
              <a:spLocks noChangeShapeType="1"/>
            </p:cNvSpPr>
            <p:nvPr/>
          </p:nvSpPr>
          <p:spPr bwMode="auto">
            <a:xfrm>
              <a:off x="2501" y="1657"/>
              <a:ext cx="2" cy="58"/>
            </a:xfrm>
            <a:prstGeom prst="line">
              <a:avLst/>
            </a:prstGeom>
            <a:noFill/>
            <a:ln w="254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8"/>
            <p:cNvSpPr>
              <a:spLocks noChangeShapeType="1"/>
            </p:cNvSpPr>
            <p:nvPr/>
          </p:nvSpPr>
          <p:spPr bwMode="auto">
            <a:xfrm>
              <a:off x="2135" y="2103"/>
              <a:ext cx="36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19"/>
            <p:cNvSpPr>
              <a:spLocks noChangeShapeType="1"/>
            </p:cNvSpPr>
            <p:nvPr/>
          </p:nvSpPr>
          <p:spPr bwMode="auto">
            <a:xfrm flipV="1">
              <a:off x="2228" y="1380"/>
              <a:ext cx="1" cy="1684"/>
            </a:xfrm>
            <a:prstGeom prst="line">
              <a:avLst/>
            </a:prstGeom>
            <a:noFill/>
            <a:ln w="50800">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Rectangle 20"/>
            <p:cNvSpPr>
              <a:spLocks noChangeArrowheads="1"/>
            </p:cNvSpPr>
            <p:nvPr/>
          </p:nvSpPr>
          <p:spPr bwMode="auto">
            <a:xfrm>
              <a:off x="2164" y="1358"/>
              <a:ext cx="129" cy="90"/>
            </a:xfrm>
            <a:prstGeom prst="rect">
              <a:avLst/>
            </a:prstGeom>
            <a:solidFill>
              <a:srgbClr val="FFFFFF"/>
            </a:solidFill>
            <a:ln w="15875">
              <a:solidFill>
                <a:srgbClr val="000000"/>
              </a:solidFill>
              <a:miter lim="800000"/>
              <a:headEnd/>
              <a:tailEnd/>
            </a:ln>
          </p:spPr>
          <p:txBody>
            <a:bodyPr/>
            <a:lstStyle/>
            <a:p>
              <a:endParaRPr lang="en-US"/>
            </a:p>
          </p:txBody>
        </p:sp>
        <p:sp>
          <p:nvSpPr>
            <p:cNvPr id="27" name="Line 21"/>
            <p:cNvSpPr>
              <a:spLocks noChangeShapeType="1"/>
            </p:cNvSpPr>
            <p:nvPr/>
          </p:nvSpPr>
          <p:spPr bwMode="auto">
            <a:xfrm flipV="1">
              <a:off x="2158" y="3140"/>
              <a:ext cx="0" cy="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2"/>
            <p:cNvSpPr>
              <a:spLocks noChangeShapeType="1"/>
            </p:cNvSpPr>
            <p:nvPr/>
          </p:nvSpPr>
          <p:spPr bwMode="auto">
            <a:xfrm flipV="1">
              <a:off x="2480" y="3140"/>
              <a:ext cx="1" cy="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Rectangle 23" descr="Large confetti"/>
            <p:cNvSpPr>
              <a:spLocks noChangeArrowheads="1"/>
            </p:cNvSpPr>
            <p:nvPr/>
          </p:nvSpPr>
          <p:spPr bwMode="auto">
            <a:xfrm>
              <a:off x="2167" y="3144"/>
              <a:ext cx="308" cy="118"/>
            </a:xfrm>
            <a:prstGeom prst="rect">
              <a:avLst/>
            </a:prstGeom>
            <a:pattFill prst="lgConfetti">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 name="Line 24"/>
            <p:cNvSpPr>
              <a:spLocks noChangeShapeType="1"/>
            </p:cNvSpPr>
            <p:nvPr/>
          </p:nvSpPr>
          <p:spPr bwMode="auto">
            <a:xfrm>
              <a:off x="2228" y="3067"/>
              <a:ext cx="1" cy="32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Rectangle 25"/>
            <p:cNvSpPr>
              <a:spLocks noChangeArrowheads="1"/>
            </p:cNvSpPr>
            <p:nvPr/>
          </p:nvSpPr>
          <p:spPr bwMode="auto">
            <a:xfrm>
              <a:off x="2182" y="3045"/>
              <a:ext cx="95" cy="96"/>
            </a:xfrm>
            <a:prstGeom prst="rect">
              <a:avLst/>
            </a:prstGeom>
            <a:solidFill>
              <a:srgbClr val="FFFFFF"/>
            </a:solidFill>
            <a:ln w="9525">
              <a:solidFill>
                <a:srgbClr val="000000"/>
              </a:solidFill>
              <a:miter lim="800000"/>
              <a:headEnd/>
              <a:tailEnd/>
            </a:ln>
          </p:spPr>
          <p:txBody>
            <a:bodyPr/>
            <a:lstStyle/>
            <a:p>
              <a:endParaRPr lang="en-US"/>
            </a:p>
          </p:txBody>
        </p:sp>
        <p:sp>
          <p:nvSpPr>
            <p:cNvPr id="32" name="Freeform 26"/>
            <p:cNvSpPr>
              <a:spLocks/>
            </p:cNvSpPr>
            <p:nvPr/>
          </p:nvSpPr>
          <p:spPr bwMode="auto">
            <a:xfrm>
              <a:off x="2348" y="1651"/>
              <a:ext cx="141" cy="257"/>
            </a:xfrm>
            <a:custGeom>
              <a:avLst/>
              <a:gdLst>
                <a:gd name="T0" fmla="*/ 113 w 113"/>
                <a:gd name="T1" fmla="*/ 0 h 713"/>
                <a:gd name="T2" fmla="*/ 0 w 113"/>
                <a:gd name="T3" fmla="*/ 0 h 713"/>
                <a:gd name="T4" fmla="*/ 0 w 113"/>
                <a:gd name="T5" fmla="*/ 713 h 713"/>
              </a:gdLst>
              <a:ahLst/>
              <a:cxnLst>
                <a:cxn ang="0">
                  <a:pos x="T0" y="T1"/>
                </a:cxn>
                <a:cxn ang="0">
                  <a:pos x="T2" y="T3"/>
                </a:cxn>
                <a:cxn ang="0">
                  <a:pos x="T4" y="T5"/>
                </a:cxn>
              </a:cxnLst>
              <a:rect l="0" t="0" r="r" b="b"/>
              <a:pathLst>
                <a:path w="113" h="713">
                  <a:moveTo>
                    <a:pt x="113" y="0"/>
                  </a:moveTo>
                  <a:lnTo>
                    <a:pt x="0" y="0"/>
                  </a:lnTo>
                  <a:lnTo>
                    <a:pt x="0" y="713"/>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27"/>
            <p:cNvSpPr>
              <a:spLocks/>
            </p:cNvSpPr>
            <p:nvPr/>
          </p:nvSpPr>
          <p:spPr bwMode="auto">
            <a:xfrm>
              <a:off x="2409" y="1717"/>
              <a:ext cx="86" cy="187"/>
            </a:xfrm>
            <a:custGeom>
              <a:avLst/>
              <a:gdLst>
                <a:gd name="T0" fmla="*/ 63 w 63"/>
                <a:gd name="T1" fmla="*/ 0 h 516"/>
                <a:gd name="T2" fmla="*/ 0 w 63"/>
                <a:gd name="T3" fmla="*/ 0 h 516"/>
                <a:gd name="T4" fmla="*/ 0 w 63"/>
                <a:gd name="T5" fmla="*/ 516 h 516"/>
              </a:gdLst>
              <a:ahLst/>
              <a:cxnLst>
                <a:cxn ang="0">
                  <a:pos x="T0" y="T1"/>
                </a:cxn>
                <a:cxn ang="0">
                  <a:pos x="T2" y="T3"/>
                </a:cxn>
                <a:cxn ang="0">
                  <a:pos x="T4" y="T5"/>
                </a:cxn>
              </a:cxnLst>
              <a:rect l="0" t="0" r="r" b="b"/>
              <a:pathLst>
                <a:path w="63" h="516">
                  <a:moveTo>
                    <a:pt x="63" y="0"/>
                  </a:moveTo>
                  <a:lnTo>
                    <a:pt x="0" y="0"/>
                  </a:lnTo>
                  <a:lnTo>
                    <a:pt x="0" y="516"/>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Line 28"/>
            <p:cNvSpPr>
              <a:spLocks noChangeShapeType="1"/>
            </p:cNvSpPr>
            <p:nvPr/>
          </p:nvSpPr>
          <p:spPr bwMode="auto">
            <a:xfrm flipV="1">
              <a:off x="2448" y="2824"/>
              <a:ext cx="310" cy="20"/>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35" name="Text Box 29"/>
            <p:cNvSpPr txBox="1">
              <a:spLocks noChangeArrowheads="1"/>
            </p:cNvSpPr>
            <p:nvPr/>
          </p:nvSpPr>
          <p:spPr bwMode="auto">
            <a:xfrm>
              <a:off x="2696" y="2686"/>
              <a:ext cx="498"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KCl</a:t>
              </a:r>
              <a:endParaRPr lang="ro-RO" sz="1600"/>
            </a:p>
          </p:txBody>
        </p:sp>
        <p:sp>
          <p:nvSpPr>
            <p:cNvPr id="36" name="Text Box 30"/>
            <p:cNvSpPr txBox="1">
              <a:spLocks noChangeArrowheads="1"/>
            </p:cNvSpPr>
            <p:nvPr/>
          </p:nvSpPr>
          <p:spPr bwMode="auto">
            <a:xfrm>
              <a:off x="1429" y="1587"/>
              <a:ext cx="696"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shielded</a:t>
              </a:r>
            </a:p>
            <a:p>
              <a:r>
                <a:rPr lang="ro-RO" sz="1600">
                  <a:latin typeface="Arial" charset="0"/>
                </a:rPr>
                <a:t>cable</a:t>
              </a:r>
              <a:endParaRPr lang="ro-RO" sz="1600"/>
            </a:p>
          </p:txBody>
        </p:sp>
        <p:sp>
          <p:nvSpPr>
            <p:cNvPr id="37" name="Line 31"/>
            <p:cNvSpPr>
              <a:spLocks noChangeShapeType="1"/>
            </p:cNvSpPr>
            <p:nvPr/>
          </p:nvSpPr>
          <p:spPr bwMode="auto">
            <a:xfrm>
              <a:off x="1949" y="1857"/>
              <a:ext cx="290" cy="0"/>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38" name="Text Box 32"/>
            <p:cNvSpPr txBox="1">
              <a:spLocks noChangeArrowheads="1"/>
            </p:cNvSpPr>
            <p:nvPr/>
          </p:nvSpPr>
          <p:spPr bwMode="auto">
            <a:xfrm>
              <a:off x="2631" y="2184"/>
              <a:ext cx="1387"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reference electode (Ag/AgCl)</a:t>
              </a:r>
              <a:endParaRPr lang="ro-RO" sz="1600"/>
            </a:p>
          </p:txBody>
        </p:sp>
        <p:sp>
          <p:nvSpPr>
            <p:cNvPr id="43" name="Line 33"/>
            <p:cNvSpPr>
              <a:spLocks noChangeShapeType="1"/>
            </p:cNvSpPr>
            <p:nvPr/>
          </p:nvSpPr>
          <p:spPr bwMode="auto">
            <a:xfrm>
              <a:off x="2367" y="2330"/>
              <a:ext cx="332" cy="1"/>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44" name="Text Box 34"/>
            <p:cNvSpPr txBox="1">
              <a:spLocks noChangeArrowheads="1"/>
            </p:cNvSpPr>
            <p:nvPr/>
          </p:nvSpPr>
          <p:spPr bwMode="auto">
            <a:xfrm>
              <a:off x="2704" y="2841"/>
              <a:ext cx="1290"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junction glass frit</a:t>
              </a:r>
              <a:endParaRPr lang="ro-RO" sz="1600"/>
            </a:p>
          </p:txBody>
        </p:sp>
        <p:sp>
          <p:nvSpPr>
            <p:cNvPr id="46" name="Line 35"/>
            <p:cNvSpPr>
              <a:spLocks noChangeShapeType="1"/>
            </p:cNvSpPr>
            <p:nvPr/>
          </p:nvSpPr>
          <p:spPr bwMode="auto">
            <a:xfrm>
              <a:off x="2528" y="2979"/>
              <a:ext cx="250" cy="0"/>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47" name="Text Box 36"/>
            <p:cNvSpPr txBox="1">
              <a:spLocks noChangeArrowheads="1"/>
            </p:cNvSpPr>
            <p:nvPr/>
          </p:nvSpPr>
          <p:spPr bwMode="auto">
            <a:xfrm>
              <a:off x="2631" y="3073"/>
              <a:ext cx="1409"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measurement electode (Ag/AgCl)</a:t>
              </a:r>
              <a:endParaRPr lang="ro-RO" sz="1600"/>
            </a:p>
          </p:txBody>
        </p:sp>
        <p:sp>
          <p:nvSpPr>
            <p:cNvPr id="48" name="Line 37"/>
            <p:cNvSpPr>
              <a:spLocks noChangeShapeType="1"/>
            </p:cNvSpPr>
            <p:nvPr/>
          </p:nvSpPr>
          <p:spPr bwMode="auto">
            <a:xfrm flipV="1">
              <a:off x="2234" y="3254"/>
              <a:ext cx="464" cy="84"/>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49" name="Text Box 38"/>
            <p:cNvSpPr txBox="1">
              <a:spLocks noChangeArrowheads="1"/>
            </p:cNvSpPr>
            <p:nvPr/>
          </p:nvSpPr>
          <p:spPr bwMode="auto">
            <a:xfrm>
              <a:off x="2641" y="3514"/>
              <a:ext cx="867"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membrane</a:t>
              </a:r>
              <a:endParaRPr lang="ro-RO" sz="1600"/>
            </a:p>
          </p:txBody>
        </p:sp>
        <p:sp>
          <p:nvSpPr>
            <p:cNvPr id="50" name="Line 39"/>
            <p:cNvSpPr>
              <a:spLocks noChangeShapeType="1"/>
            </p:cNvSpPr>
            <p:nvPr/>
          </p:nvSpPr>
          <p:spPr bwMode="auto">
            <a:xfrm>
              <a:off x="2475" y="3494"/>
              <a:ext cx="222" cy="153"/>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51" name="Text Box 40"/>
            <p:cNvSpPr txBox="1">
              <a:spLocks noChangeArrowheads="1"/>
            </p:cNvSpPr>
            <p:nvPr/>
          </p:nvSpPr>
          <p:spPr bwMode="auto">
            <a:xfrm>
              <a:off x="2664" y="1564"/>
              <a:ext cx="1092"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reference</a:t>
              </a:r>
            </a:p>
            <a:p>
              <a:r>
                <a:rPr lang="ro-RO" sz="1600">
                  <a:latin typeface="Arial" charset="0"/>
                </a:rPr>
                <a:t>filling hole</a:t>
              </a:r>
              <a:endParaRPr lang="ro-RO" sz="1600"/>
            </a:p>
          </p:txBody>
        </p:sp>
        <p:sp>
          <p:nvSpPr>
            <p:cNvPr id="52" name="Line 41"/>
            <p:cNvSpPr>
              <a:spLocks noChangeShapeType="1"/>
            </p:cNvSpPr>
            <p:nvPr/>
          </p:nvSpPr>
          <p:spPr bwMode="auto">
            <a:xfrm>
              <a:off x="2494" y="1696"/>
              <a:ext cx="223" cy="0"/>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grpSp>
          <p:nvGrpSpPr>
            <p:cNvPr id="53" name="Group 42"/>
            <p:cNvGrpSpPr>
              <a:grpSpLocks/>
            </p:cNvGrpSpPr>
            <p:nvPr/>
          </p:nvGrpSpPr>
          <p:grpSpPr bwMode="auto">
            <a:xfrm flipV="1">
              <a:off x="2329" y="2788"/>
              <a:ext cx="83" cy="48"/>
              <a:chOff x="3880" y="10207"/>
              <a:chExt cx="620" cy="320"/>
            </a:xfrm>
          </p:grpSpPr>
          <p:sp>
            <p:nvSpPr>
              <p:cNvPr id="67" name="Arc 43"/>
              <p:cNvSpPr>
                <a:spLocks/>
              </p:cNvSpPr>
              <p:nvPr/>
            </p:nvSpPr>
            <p:spPr bwMode="auto">
              <a:xfrm>
                <a:off x="4180" y="10207"/>
                <a:ext cx="320" cy="3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Arc 44"/>
              <p:cNvSpPr>
                <a:spLocks/>
              </p:cNvSpPr>
              <p:nvPr/>
            </p:nvSpPr>
            <p:spPr bwMode="auto">
              <a:xfrm flipH="1">
                <a:off x="3880" y="10207"/>
                <a:ext cx="320" cy="3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 name="Freeform 45"/>
            <p:cNvSpPr>
              <a:spLocks/>
            </p:cNvSpPr>
            <p:nvPr/>
          </p:nvSpPr>
          <p:spPr bwMode="auto">
            <a:xfrm>
              <a:off x="2330" y="1906"/>
              <a:ext cx="47" cy="878"/>
            </a:xfrm>
            <a:custGeom>
              <a:avLst/>
              <a:gdLst>
                <a:gd name="T0" fmla="*/ 0 w 51"/>
                <a:gd name="T1" fmla="*/ 1326 h 1326"/>
                <a:gd name="T2" fmla="*/ 0 w 51"/>
                <a:gd name="T3" fmla="*/ 0 h 1326"/>
                <a:gd name="T4" fmla="*/ 51 w 51"/>
                <a:gd name="T5" fmla="*/ 0 h 1326"/>
              </a:gdLst>
              <a:ahLst/>
              <a:cxnLst>
                <a:cxn ang="0">
                  <a:pos x="T0" y="T1"/>
                </a:cxn>
                <a:cxn ang="0">
                  <a:pos x="T2" y="T3"/>
                </a:cxn>
                <a:cxn ang="0">
                  <a:pos x="T4" y="T5"/>
                </a:cxn>
              </a:cxnLst>
              <a:rect l="0" t="0" r="r" b="b"/>
              <a:pathLst>
                <a:path w="51" h="1326">
                  <a:moveTo>
                    <a:pt x="0" y="1326"/>
                  </a:moveTo>
                  <a:lnTo>
                    <a:pt x="0" y="0"/>
                  </a:lnTo>
                  <a:lnTo>
                    <a:pt x="51"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46"/>
            <p:cNvSpPr>
              <a:spLocks/>
            </p:cNvSpPr>
            <p:nvPr/>
          </p:nvSpPr>
          <p:spPr bwMode="auto">
            <a:xfrm flipH="1">
              <a:off x="2363" y="1906"/>
              <a:ext cx="48" cy="878"/>
            </a:xfrm>
            <a:custGeom>
              <a:avLst/>
              <a:gdLst>
                <a:gd name="T0" fmla="*/ 0 w 51"/>
                <a:gd name="T1" fmla="*/ 1326 h 1326"/>
                <a:gd name="T2" fmla="*/ 0 w 51"/>
                <a:gd name="T3" fmla="*/ 0 h 1326"/>
                <a:gd name="T4" fmla="*/ 51 w 51"/>
                <a:gd name="T5" fmla="*/ 0 h 1326"/>
              </a:gdLst>
              <a:ahLst/>
              <a:cxnLst>
                <a:cxn ang="0">
                  <a:pos x="T0" y="T1"/>
                </a:cxn>
                <a:cxn ang="0">
                  <a:pos x="T2" y="T3"/>
                </a:cxn>
                <a:cxn ang="0">
                  <a:pos x="T4" y="T5"/>
                </a:cxn>
              </a:cxnLst>
              <a:rect l="0" t="0" r="r" b="b"/>
              <a:pathLst>
                <a:path w="51" h="1326">
                  <a:moveTo>
                    <a:pt x="0" y="1326"/>
                  </a:moveTo>
                  <a:lnTo>
                    <a:pt x="0" y="0"/>
                  </a:lnTo>
                  <a:lnTo>
                    <a:pt x="51"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Rectangle 47" descr="Small confetti"/>
            <p:cNvSpPr>
              <a:spLocks noChangeArrowheads="1"/>
            </p:cNvSpPr>
            <p:nvPr/>
          </p:nvSpPr>
          <p:spPr bwMode="auto">
            <a:xfrm>
              <a:off x="2335" y="1913"/>
              <a:ext cx="66" cy="203"/>
            </a:xfrm>
            <a:prstGeom prst="rect">
              <a:avLst/>
            </a:prstGeom>
            <a:pattFill prst="smConfetti">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 name="Line 48"/>
            <p:cNvSpPr>
              <a:spLocks noChangeShapeType="1"/>
            </p:cNvSpPr>
            <p:nvPr/>
          </p:nvSpPr>
          <p:spPr bwMode="auto">
            <a:xfrm flipV="1">
              <a:off x="2367" y="1909"/>
              <a:ext cx="2" cy="88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49"/>
            <p:cNvSpPr>
              <a:spLocks noChangeShapeType="1"/>
            </p:cNvSpPr>
            <p:nvPr/>
          </p:nvSpPr>
          <p:spPr bwMode="auto">
            <a:xfrm>
              <a:off x="2410" y="2634"/>
              <a:ext cx="0" cy="60"/>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Rectangle 50" descr="Small confetti"/>
            <p:cNvSpPr>
              <a:spLocks noChangeArrowheads="1"/>
            </p:cNvSpPr>
            <p:nvPr/>
          </p:nvSpPr>
          <p:spPr bwMode="auto">
            <a:xfrm>
              <a:off x="2353" y="1653"/>
              <a:ext cx="48" cy="260"/>
            </a:xfrm>
            <a:prstGeom prst="rect">
              <a:avLst/>
            </a:prstGeom>
            <a:pattFill prst="smConfetti">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0" name="Rectangle 51" descr="Small confetti"/>
            <p:cNvSpPr>
              <a:spLocks noChangeArrowheads="1"/>
            </p:cNvSpPr>
            <p:nvPr/>
          </p:nvSpPr>
          <p:spPr bwMode="auto">
            <a:xfrm>
              <a:off x="2371" y="1653"/>
              <a:ext cx="119" cy="61"/>
            </a:xfrm>
            <a:prstGeom prst="rect">
              <a:avLst/>
            </a:prstGeom>
            <a:pattFill prst="smConfetti">
              <a:fgClr>
                <a:srgbClr val="00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 name="Freeform 52"/>
            <p:cNvSpPr>
              <a:spLocks/>
            </p:cNvSpPr>
            <p:nvPr/>
          </p:nvSpPr>
          <p:spPr bwMode="auto">
            <a:xfrm>
              <a:off x="2261" y="1535"/>
              <a:ext cx="108" cy="1245"/>
            </a:xfrm>
            <a:custGeom>
              <a:avLst/>
              <a:gdLst>
                <a:gd name="T0" fmla="*/ 0 w 176"/>
                <a:gd name="T1" fmla="*/ 0 h 1144"/>
                <a:gd name="T2" fmla="*/ 176 w 176"/>
                <a:gd name="T3" fmla="*/ 0 h 1144"/>
                <a:gd name="T4" fmla="*/ 176 w 176"/>
                <a:gd name="T5" fmla="*/ 1144 h 1144"/>
              </a:gdLst>
              <a:ahLst/>
              <a:cxnLst>
                <a:cxn ang="0">
                  <a:pos x="T0" y="T1"/>
                </a:cxn>
                <a:cxn ang="0">
                  <a:pos x="T2" y="T3"/>
                </a:cxn>
                <a:cxn ang="0">
                  <a:pos x="T4" y="T5"/>
                </a:cxn>
              </a:cxnLst>
              <a:rect l="0" t="0" r="r" b="b"/>
              <a:pathLst>
                <a:path w="176" h="1144">
                  <a:moveTo>
                    <a:pt x="0" y="0"/>
                  </a:moveTo>
                  <a:lnTo>
                    <a:pt x="176" y="0"/>
                  </a:lnTo>
                  <a:lnTo>
                    <a:pt x="176" y="1144"/>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Line 53"/>
            <p:cNvSpPr>
              <a:spLocks noChangeShapeType="1"/>
            </p:cNvSpPr>
            <p:nvPr/>
          </p:nvSpPr>
          <p:spPr bwMode="auto">
            <a:xfrm>
              <a:off x="2502" y="2121"/>
              <a:ext cx="1" cy="88"/>
            </a:xfrm>
            <a:prstGeom prst="line">
              <a:avLst/>
            </a:prstGeom>
            <a:noFill/>
            <a:ln w="190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54"/>
            <p:cNvSpPr>
              <a:spLocks noChangeShapeType="1"/>
            </p:cNvSpPr>
            <p:nvPr/>
          </p:nvSpPr>
          <p:spPr bwMode="auto">
            <a:xfrm flipV="1">
              <a:off x="2418" y="2644"/>
              <a:ext cx="311" cy="19"/>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sp>
          <p:nvSpPr>
            <p:cNvPr id="64" name="Text Box 55"/>
            <p:cNvSpPr txBox="1">
              <a:spLocks noChangeArrowheads="1"/>
            </p:cNvSpPr>
            <p:nvPr/>
          </p:nvSpPr>
          <p:spPr bwMode="auto">
            <a:xfrm>
              <a:off x="2744" y="2523"/>
              <a:ext cx="1298"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reference junction</a:t>
              </a:r>
              <a:endParaRPr lang="ro-RO" sz="1600"/>
            </a:p>
          </p:txBody>
        </p:sp>
        <p:sp>
          <p:nvSpPr>
            <p:cNvPr id="65" name="Text Box 56"/>
            <p:cNvSpPr txBox="1">
              <a:spLocks noChangeArrowheads="1"/>
            </p:cNvSpPr>
            <p:nvPr/>
          </p:nvSpPr>
          <p:spPr bwMode="auto">
            <a:xfrm>
              <a:off x="2679" y="1986"/>
              <a:ext cx="880"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o-RO" sz="1600">
                  <a:latin typeface="Arial" charset="0"/>
                </a:rPr>
                <a:t>filling hole</a:t>
              </a:r>
              <a:endParaRPr lang="ro-RO" sz="1600"/>
            </a:p>
          </p:txBody>
        </p:sp>
        <p:sp>
          <p:nvSpPr>
            <p:cNvPr id="66" name="Line 57"/>
            <p:cNvSpPr>
              <a:spLocks noChangeShapeType="1"/>
            </p:cNvSpPr>
            <p:nvPr/>
          </p:nvSpPr>
          <p:spPr bwMode="auto">
            <a:xfrm flipV="1">
              <a:off x="2514" y="2124"/>
              <a:ext cx="248" cy="40"/>
            </a:xfrm>
            <a:prstGeom prst="line">
              <a:avLst/>
            </a:prstGeom>
            <a:noFill/>
            <a:ln w="6350">
              <a:solidFill>
                <a:srgbClr val="000000"/>
              </a:solidFill>
              <a:round/>
              <a:headEnd type="none" w="sm" len="sm"/>
              <a:tailEnd/>
            </a:ln>
            <a:extLst>
              <a:ext uri="{909E8E84-426E-40DD-AFC4-6F175D3DCCD1}">
                <a14:hiddenFill xmlns:a14="http://schemas.microsoft.com/office/drawing/2010/main">
                  <a:noFill/>
                </a14:hiddenFill>
              </a:ext>
            </a:extLst>
          </p:spPr>
          <p:txBody>
            <a:bodyPr/>
            <a:lstStyle/>
            <a:p>
              <a:endParaRPr lang="en-US"/>
            </a:p>
          </p:txBody>
        </p:sp>
      </p:grpSp>
      <p:sp>
        <p:nvSpPr>
          <p:cNvPr id="71" name="Text Box 5"/>
          <p:cNvSpPr txBox="1">
            <a:spLocks noChangeArrowheads="1"/>
          </p:cNvSpPr>
          <p:nvPr/>
        </p:nvSpPr>
        <p:spPr bwMode="auto">
          <a:xfrm>
            <a:off x="744537" y="609600"/>
            <a:ext cx="7561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b="1" dirty="0" err="1" smtClean="0"/>
              <a:t>Electrod</a:t>
            </a:r>
            <a:r>
              <a:rPr lang="en-US" sz="1800" b="1" dirty="0" smtClean="0"/>
              <a:t> </a:t>
            </a:r>
            <a:r>
              <a:rPr lang="en-US" sz="1800" b="1" dirty="0" err="1" smtClean="0"/>
              <a:t>combinat</a:t>
            </a:r>
            <a:endParaRPr lang="ro-RO" sz="1800" b="1" dirty="0"/>
          </a:p>
        </p:txBody>
      </p:sp>
      <p:sp>
        <p:nvSpPr>
          <p:cNvPr id="72"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3490232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27075" y="19708"/>
            <a:ext cx="7620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smtClean="0">
                <a:solidFill>
                  <a:schemeClr val="tx1"/>
                </a:solidFill>
              </a:rPr>
              <a:t>Măsurarea</a:t>
            </a:r>
            <a:r>
              <a:rPr lang="en-US" sz="2400" b="1" dirty="0" smtClean="0">
                <a:solidFill>
                  <a:schemeClr val="tx1"/>
                </a:solidFill>
              </a:rPr>
              <a:t> </a:t>
            </a:r>
            <a:r>
              <a:rPr lang="en-US" sz="2400" b="1" dirty="0" err="1" smtClean="0">
                <a:solidFill>
                  <a:schemeClr val="tx1"/>
                </a:solidFill>
              </a:rPr>
              <a:t>conductivitatii</a:t>
            </a:r>
            <a:r>
              <a:rPr lang="en-US" sz="2400" b="1" dirty="0" smtClean="0">
                <a:solidFill>
                  <a:schemeClr val="tx1"/>
                </a:solidFill>
              </a:rPr>
              <a:t> </a:t>
            </a:r>
            <a:r>
              <a:rPr lang="en-US" sz="2400" b="1" dirty="0" err="1" smtClean="0">
                <a:solidFill>
                  <a:schemeClr val="tx1"/>
                </a:solidFill>
              </a:rPr>
              <a:t>lichidelor</a:t>
            </a:r>
            <a:endParaRPr lang="en-US" sz="2400" dirty="0">
              <a:solidFill>
                <a:schemeClr val="tx1"/>
              </a:solidFill>
            </a:endParaRPr>
          </a:p>
        </p:txBody>
      </p:sp>
      <p:sp>
        <p:nvSpPr>
          <p:cNvPr id="10" name="TextBox 9"/>
          <p:cNvSpPr txBox="1"/>
          <p:nvPr/>
        </p:nvSpPr>
        <p:spPr>
          <a:xfrm>
            <a:off x="-381000" y="0"/>
            <a:ext cx="184731" cy="369332"/>
          </a:xfrm>
          <a:prstGeom prst="rect">
            <a:avLst/>
          </a:prstGeom>
          <a:noFill/>
        </p:spPr>
        <p:txBody>
          <a:bodyPr wrap="none" rtlCol="0">
            <a:noAutofit/>
          </a:bodyPr>
          <a:lstStyle/>
          <a:p>
            <a:endParaRPr lang="en-US" dirty="0"/>
          </a:p>
        </p:txBody>
      </p:sp>
      <p:sp>
        <p:nvSpPr>
          <p:cNvPr id="98" name="Subtitle 2"/>
          <p:cNvSpPr txBox="1">
            <a:spLocks/>
          </p:cNvSpPr>
          <p:nvPr/>
        </p:nvSpPr>
        <p:spPr>
          <a:xfrm>
            <a:off x="937736" y="647700"/>
            <a:ext cx="7244572"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err="1" smtClean="0">
                <a:solidFill>
                  <a:schemeClr val="tx1"/>
                </a:solidFill>
              </a:rPr>
              <a:t>Conductivitatea</a:t>
            </a:r>
            <a:r>
              <a:rPr lang="en-US" sz="1800" b="1" dirty="0" smtClean="0">
                <a:solidFill>
                  <a:schemeClr val="tx1"/>
                </a:solidFill>
              </a:rPr>
              <a:t> </a:t>
            </a:r>
            <a:r>
              <a:rPr lang="en-US" sz="1800" dirty="0" smtClean="0">
                <a:solidFill>
                  <a:schemeClr val="tx1"/>
                </a:solidFill>
              </a:rPr>
              <a:t>= </a:t>
            </a:r>
            <a:r>
              <a:rPr lang="en-US" sz="1800" dirty="0" err="1" smtClean="0">
                <a:solidFill>
                  <a:schemeClr val="tx1"/>
                </a:solidFill>
              </a:rPr>
              <a:t>capacitatea</a:t>
            </a:r>
            <a:r>
              <a:rPr lang="en-US" sz="1800" dirty="0" smtClean="0">
                <a:solidFill>
                  <a:schemeClr val="tx1"/>
                </a:solidFill>
              </a:rPr>
              <a:t> </a:t>
            </a:r>
            <a:r>
              <a:rPr lang="en-US" sz="1800" dirty="0" err="1" smtClean="0">
                <a:solidFill>
                  <a:schemeClr val="tx1"/>
                </a:solidFill>
              </a:rPr>
              <a:t>materialelor</a:t>
            </a:r>
            <a:r>
              <a:rPr lang="en-US" sz="1800" dirty="0" smtClean="0">
                <a:solidFill>
                  <a:schemeClr val="tx1"/>
                </a:solidFill>
              </a:rPr>
              <a:t> de a conduce </a:t>
            </a:r>
            <a:r>
              <a:rPr lang="en-US" sz="1800" dirty="0" err="1" smtClean="0">
                <a:solidFill>
                  <a:schemeClr val="tx1"/>
                </a:solidFill>
              </a:rPr>
              <a:t>curent</a:t>
            </a:r>
            <a:r>
              <a:rPr lang="en-US" sz="1800" dirty="0" smtClean="0">
                <a:solidFill>
                  <a:schemeClr val="tx1"/>
                </a:solidFill>
              </a:rPr>
              <a:t> electric.</a:t>
            </a:r>
          </a:p>
          <a:p>
            <a:pPr algn="l"/>
            <a:r>
              <a:rPr lang="en-US" sz="1800" dirty="0" smtClean="0">
                <a:solidFill>
                  <a:schemeClr val="tx1"/>
                </a:solidFill>
              </a:rPr>
              <a:t>In </a:t>
            </a:r>
            <a:r>
              <a:rPr lang="en-US" sz="1800" dirty="0" err="1" smtClean="0">
                <a:solidFill>
                  <a:schemeClr val="tx1"/>
                </a:solidFill>
              </a:rPr>
              <a:t>lichide</a:t>
            </a:r>
            <a:r>
              <a:rPr lang="en-US" sz="1800" dirty="0" smtClean="0">
                <a:solidFill>
                  <a:schemeClr val="tx1"/>
                </a:solidFill>
              </a:rPr>
              <a:t>, </a:t>
            </a:r>
            <a:r>
              <a:rPr lang="en-US" sz="1800" dirty="0" err="1" smtClean="0">
                <a:solidFill>
                  <a:schemeClr val="tx1"/>
                </a:solidFill>
              </a:rPr>
              <a:t>este</a:t>
            </a:r>
            <a:r>
              <a:rPr lang="en-US" sz="1800" dirty="0" smtClean="0">
                <a:solidFill>
                  <a:schemeClr val="tx1"/>
                </a:solidFill>
              </a:rPr>
              <a:t> o </a:t>
            </a:r>
            <a:r>
              <a:rPr lang="en-US" sz="1800" dirty="0" err="1" smtClean="0">
                <a:solidFill>
                  <a:schemeClr val="tx1"/>
                </a:solidFill>
              </a:rPr>
              <a:t>masura</a:t>
            </a:r>
            <a:r>
              <a:rPr lang="en-US" sz="1800" dirty="0" smtClean="0">
                <a:solidFill>
                  <a:schemeClr val="tx1"/>
                </a:solidFill>
              </a:rPr>
              <a:t> a </a:t>
            </a:r>
            <a:r>
              <a:rPr lang="en-US" sz="1800" dirty="0" err="1" smtClean="0">
                <a:solidFill>
                  <a:schemeClr val="tx1"/>
                </a:solidFill>
              </a:rPr>
              <a:t>concentratiei</a:t>
            </a:r>
            <a:r>
              <a:rPr lang="en-US" sz="1800" dirty="0" smtClean="0">
                <a:solidFill>
                  <a:schemeClr val="tx1"/>
                </a:solidFill>
              </a:rPr>
              <a:t> </a:t>
            </a:r>
            <a:r>
              <a:rPr lang="en-US" sz="1800" dirty="0" err="1" smtClean="0">
                <a:solidFill>
                  <a:schemeClr val="tx1"/>
                </a:solidFill>
              </a:rPr>
              <a:t>ionilor</a:t>
            </a:r>
            <a:r>
              <a:rPr lang="en-US" sz="1800" dirty="0" smtClean="0">
                <a:solidFill>
                  <a:schemeClr val="tx1"/>
                </a:solidFill>
              </a:rPr>
              <a:t>. </a:t>
            </a:r>
            <a:r>
              <a:rPr lang="en-US" sz="1800" dirty="0" err="1" smtClean="0">
                <a:solidFill>
                  <a:schemeClr val="tx1"/>
                </a:solidFill>
              </a:rPr>
              <a:t>Lichidele</a:t>
            </a:r>
            <a:r>
              <a:rPr lang="en-US" sz="1800" dirty="0" smtClean="0">
                <a:solidFill>
                  <a:schemeClr val="tx1"/>
                </a:solidFill>
              </a:rPr>
              <a:t> </a:t>
            </a:r>
            <a:r>
              <a:rPr lang="en-US" sz="1800" dirty="0" err="1" smtClean="0">
                <a:solidFill>
                  <a:schemeClr val="tx1"/>
                </a:solidFill>
              </a:rPr>
              <a:t>bogate</a:t>
            </a:r>
            <a:r>
              <a:rPr lang="en-US" sz="1800" dirty="0" smtClean="0">
                <a:solidFill>
                  <a:schemeClr val="tx1"/>
                </a:solidFill>
              </a:rPr>
              <a:t> in </a:t>
            </a:r>
            <a:r>
              <a:rPr lang="en-US" sz="1800" dirty="0" err="1" smtClean="0">
                <a:solidFill>
                  <a:schemeClr val="tx1"/>
                </a:solidFill>
              </a:rPr>
              <a:t>ioni</a:t>
            </a:r>
            <a:r>
              <a:rPr lang="en-US" sz="1800" dirty="0" smtClean="0">
                <a:solidFill>
                  <a:schemeClr val="tx1"/>
                </a:solidFill>
              </a:rPr>
              <a:t> se </a:t>
            </a:r>
            <a:r>
              <a:rPr lang="en-US" sz="1800" dirty="0" err="1" smtClean="0">
                <a:solidFill>
                  <a:schemeClr val="tx1"/>
                </a:solidFill>
              </a:rPr>
              <a:t>numesc</a:t>
            </a:r>
            <a:r>
              <a:rPr lang="en-US" sz="1800" dirty="0" smtClean="0">
                <a:solidFill>
                  <a:schemeClr val="tx1"/>
                </a:solidFill>
              </a:rPr>
              <a:t> </a:t>
            </a:r>
            <a:r>
              <a:rPr lang="en-US" sz="1800" i="1" dirty="0" err="1" smtClean="0">
                <a:solidFill>
                  <a:schemeClr val="tx1"/>
                </a:solidFill>
              </a:rPr>
              <a:t>electroliti</a:t>
            </a:r>
            <a:r>
              <a:rPr lang="en-US" sz="1800" dirty="0" smtClean="0">
                <a:solidFill>
                  <a:schemeClr val="tx1"/>
                </a:solidFill>
              </a:rPr>
              <a:t>. </a:t>
            </a:r>
          </a:p>
          <a:p>
            <a:pPr algn="l"/>
            <a:r>
              <a:rPr lang="en-US" sz="1800" dirty="0" err="1" smtClean="0">
                <a:solidFill>
                  <a:schemeClr val="tx1"/>
                </a:solidFill>
              </a:rPr>
              <a:t>Conductivitatea</a:t>
            </a:r>
            <a:r>
              <a:rPr lang="en-US" sz="1800" dirty="0" smtClean="0">
                <a:solidFill>
                  <a:schemeClr val="tx1"/>
                </a:solidFill>
              </a:rPr>
              <a:t>  (</a:t>
            </a:r>
            <a:r>
              <a:rPr lang="el-GR" sz="1800" dirty="0" smtClean="0">
                <a:solidFill>
                  <a:schemeClr val="tx1"/>
                </a:solidFill>
              </a:rPr>
              <a:t>χ</a:t>
            </a:r>
            <a:r>
              <a:rPr lang="en-US" sz="1800" dirty="0" smtClean="0">
                <a:solidFill>
                  <a:schemeClr val="tx1"/>
                </a:solidFill>
              </a:rPr>
              <a:t>) </a:t>
            </a:r>
            <a:r>
              <a:rPr lang="en-US" sz="1800" dirty="0" err="1" smtClean="0">
                <a:solidFill>
                  <a:schemeClr val="tx1"/>
                </a:solidFill>
              </a:rPr>
              <a:t>este</a:t>
            </a:r>
            <a:r>
              <a:rPr lang="en-US" sz="1800" dirty="0" smtClean="0">
                <a:solidFill>
                  <a:schemeClr val="tx1"/>
                </a:solidFill>
              </a:rPr>
              <a:t> </a:t>
            </a:r>
            <a:r>
              <a:rPr lang="en-US" sz="1800" dirty="0" err="1" smtClean="0">
                <a:solidFill>
                  <a:schemeClr val="tx1"/>
                </a:solidFill>
              </a:rPr>
              <a:t>inversa</a:t>
            </a:r>
            <a:r>
              <a:rPr lang="en-US" sz="1800" dirty="0" smtClean="0">
                <a:solidFill>
                  <a:schemeClr val="tx1"/>
                </a:solidFill>
              </a:rPr>
              <a:t> </a:t>
            </a:r>
            <a:r>
              <a:rPr lang="en-US" sz="1800" dirty="0" err="1" smtClean="0">
                <a:solidFill>
                  <a:schemeClr val="tx1"/>
                </a:solidFill>
              </a:rPr>
              <a:t>rezistivitatii</a:t>
            </a:r>
            <a:r>
              <a:rPr lang="en-US" sz="1800" dirty="0" smtClean="0">
                <a:solidFill>
                  <a:schemeClr val="tx1"/>
                </a:solidFill>
              </a:rPr>
              <a:t> (</a:t>
            </a:r>
            <a:r>
              <a:rPr lang="el-GR" sz="1800" dirty="0" smtClean="0">
                <a:solidFill>
                  <a:schemeClr val="tx1"/>
                </a:solidFill>
              </a:rPr>
              <a:t>ρ</a:t>
            </a:r>
            <a:r>
              <a:rPr lang="en-US" sz="1800" dirty="0" smtClean="0">
                <a:solidFill>
                  <a:schemeClr val="tx1"/>
                </a:solidFill>
              </a:rPr>
              <a:t>).</a:t>
            </a:r>
            <a:endParaRPr lang="en-US" sz="1800" dirty="0">
              <a:solidFill>
                <a:schemeClr val="tx1"/>
              </a:solidFill>
            </a:endParaRPr>
          </a:p>
        </p:txBody>
      </p:sp>
      <p:grpSp>
        <p:nvGrpSpPr>
          <p:cNvPr id="99" name="Group 90"/>
          <p:cNvGrpSpPr>
            <a:grpSpLocks noChangeAspect="1"/>
          </p:cNvGrpSpPr>
          <p:nvPr/>
        </p:nvGrpSpPr>
        <p:grpSpPr bwMode="auto">
          <a:xfrm>
            <a:off x="536933" y="2365119"/>
            <a:ext cx="2800350" cy="3395663"/>
            <a:chOff x="3659" y="3291"/>
            <a:chExt cx="4411" cy="5348"/>
          </a:xfrm>
        </p:grpSpPr>
        <p:sp>
          <p:nvSpPr>
            <p:cNvPr id="100" name="AutoShape 91"/>
            <p:cNvSpPr>
              <a:spLocks noChangeAspect="1" noChangeArrowheads="1"/>
            </p:cNvSpPr>
            <p:nvPr/>
          </p:nvSpPr>
          <p:spPr bwMode="auto">
            <a:xfrm>
              <a:off x="3659" y="3291"/>
              <a:ext cx="4411" cy="5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AutoShape 92"/>
            <p:cNvSpPr>
              <a:spLocks noChangeArrowheads="1"/>
            </p:cNvSpPr>
            <p:nvPr/>
          </p:nvSpPr>
          <p:spPr bwMode="auto">
            <a:xfrm>
              <a:off x="4800" y="6107"/>
              <a:ext cx="463" cy="1820"/>
            </a:xfrm>
            <a:prstGeom prst="cube">
              <a:avLst>
                <a:gd name="adj" fmla="val 8284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 name="Oval 93"/>
            <p:cNvSpPr>
              <a:spLocks noChangeArrowheads="1"/>
            </p:cNvSpPr>
            <p:nvPr/>
          </p:nvSpPr>
          <p:spPr bwMode="auto">
            <a:xfrm>
              <a:off x="5476" y="3559"/>
              <a:ext cx="873" cy="87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Text Box 94"/>
            <p:cNvSpPr txBox="1">
              <a:spLocks noChangeArrowheads="1"/>
            </p:cNvSpPr>
            <p:nvPr/>
          </p:nvSpPr>
          <p:spPr bwMode="auto">
            <a:xfrm>
              <a:off x="5379" y="3689"/>
              <a:ext cx="1066" cy="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AutoShape 95"/>
            <p:cNvSpPr>
              <a:spLocks noChangeArrowheads="1"/>
            </p:cNvSpPr>
            <p:nvPr/>
          </p:nvSpPr>
          <p:spPr bwMode="auto">
            <a:xfrm>
              <a:off x="6365" y="6107"/>
              <a:ext cx="463" cy="1820"/>
            </a:xfrm>
            <a:prstGeom prst="cube">
              <a:avLst>
                <a:gd name="adj" fmla="val 8284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05" name="Group 96"/>
            <p:cNvGrpSpPr>
              <a:grpSpLocks/>
            </p:cNvGrpSpPr>
            <p:nvPr/>
          </p:nvGrpSpPr>
          <p:grpSpPr bwMode="auto">
            <a:xfrm>
              <a:off x="5447" y="6130"/>
              <a:ext cx="773" cy="516"/>
              <a:chOff x="3177" y="3394"/>
              <a:chExt cx="773" cy="516"/>
            </a:xfrm>
          </p:grpSpPr>
          <p:sp>
            <p:nvSpPr>
              <p:cNvPr id="189" name="Oval 97"/>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Text Box 98"/>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6" name="Freeform 99"/>
            <p:cNvSpPr>
              <a:spLocks/>
            </p:cNvSpPr>
            <p:nvPr/>
          </p:nvSpPr>
          <p:spPr bwMode="auto">
            <a:xfrm>
              <a:off x="3881" y="5207"/>
              <a:ext cx="4044" cy="3386"/>
            </a:xfrm>
            <a:custGeom>
              <a:avLst/>
              <a:gdLst>
                <a:gd name="T0" fmla="*/ 0 w 4044"/>
                <a:gd name="T1" fmla="*/ 0 h 3386"/>
                <a:gd name="T2" fmla="*/ 0 w 4044"/>
                <a:gd name="T3" fmla="*/ 3386 h 3386"/>
                <a:gd name="T4" fmla="*/ 4044 w 4044"/>
                <a:gd name="T5" fmla="*/ 3386 h 3386"/>
                <a:gd name="T6" fmla="*/ 4044 w 4044"/>
                <a:gd name="T7" fmla="*/ 10 h 3386"/>
              </a:gdLst>
              <a:ahLst/>
              <a:cxnLst>
                <a:cxn ang="0">
                  <a:pos x="T0" y="T1"/>
                </a:cxn>
                <a:cxn ang="0">
                  <a:pos x="T2" y="T3"/>
                </a:cxn>
                <a:cxn ang="0">
                  <a:pos x="T4" y="T5"/>
                </a:cxn>
                <a:cxn ang="0">
                  <a:pos x="T6" y="T7"/>
                </a:cxn>
              </a:cxnLst>
              <a:rect l="0" t="0" r="r" b="b"/>
              <a:pathLst>
                <a:path w="4044" h="3386">
                  <a:moveTo>
                    <a:pt x="0" y="0"/>
                  </a:moveTo>
                  <a:lnTo>
                    <a:pt x="0" y="3386"/>
                  </a:lnTo>
                  <a:lnTo>
                    <a:pt x="4044" y="3386"/>
                  </a:lnTo>
                  <a:lnTo>
                    <a:pt x="4044" y="10"/>
                  </a:ln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00"/>
            <p:cNvSpPr>
              <a:spLocks/>
            </p:cNvSpPr>
            <p:nvPr/>
          </p:nvSpPr>
          <p:spPr bwMode="auto">
            <a:xfrm>
              <a:off x="6342" y="3995"/>
              <a:ext cx="944" cy="2928"/>
            </a:xfrm>
            <a:custGeom>
              <a:avLst/>
              <a:gdLst>
                <a:gd name="T0" fmla="*/ 0 w 944"/>
                <a:gd name="T1" fmla="*/ 0 h 2928"/>
                <a:gd name="T2" fmla="*/ 944 w 944"/>
                <a:gd name="T3" fmla="*/ 0 h 2928"/>
                <a:gd name="T4" fmla="*/ 944 w 944"/>
                <a:gd name="T5" fmla="*/ 2928 h 2928"/>
                <a:gd name="T6" fmla="*/ 314 w 944"/>
                <a:gd name="T7" fmla="*/ 2928 h 2928"/>
              </a:gdLst>
              <a:ahLst/>
              <a:cxnLst>
                <a:cxn ang="0">
                  <a:pos x="T0" y="T1"/>
                </a:cxn>
                <a:cxn ang="0">
                  <a:pos x="T2" y="T3"/>
                </a:cxn>
                <a:cxn ang="0">
                  <a:pos x="T4" y="T5"/>
                </a:cxn>
                <a:cxn ang="0">
                  <a:pos x="T6" y="T7"/>
                </a:cxn>
              </a:cxnLst>
              <a:rect l="0" t="0" r="r" b="b"/>
              <a:pathLst>
                <a:path w="944" h="2928">
                  <a:moveTo>
                    <a:pt x="0" y="0"/>
                  </a:moveTo>
                  <a:lnTo>
                    <a:pt x="944" y="0"/>
                  </a:lnTo>
                  <a:lnTo>
                    <a:pt x="944" y="2928"/>
                  </a:lnTo>
                  <a:lnTo>
                    <a:pt x="314" y="292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1"/>
            <p:cNvSpPr>
              <a:spLocks/>
            </p:cNvSpPr>
            <p:nvPr/>
          </p:nvSpPr>
          <p:spPr bwMode="auto">
            <a:xfrm>
              <a:off x="4368" y="3995"/>
              <a:ext cx="1115" cy="2976"/>
            </a:xfrm>
            <a:custGeom>
              <a:avLst/>
              <a:gdLst>
                <a:gd name="T0" fmla="*/ 1115 w 1115"/>
                <a:gd name="T1" fmla="*/ 0 h 2976"/>
                <a:gd name="T2" fmla="*/ 0 w 1115"/>
                <a:gd name="T3" fmla="*/ 0 h 2976"/>
                <a:gd name="T4" fmla="*/ 0 w 1115"/>
                <a:gd name="T5" fmla="*/ 2976 h 2976"/>
                <a:gd name="T6" fmla="*/ 438 w 1115"/>
                <a:gd name="T7" fmla="*/ 2976 h 2976"/>
              </a:gdLst>
              <a:ahLst/>
              <a:cxnLst>
                <a:cxn ang="0">
                  <a:pos x="T0" y="T1"/>
                </a:cxn>
                <a:cxn ang="0">
                  <a:pos x="T2" y="T3"/>
                </a:cxn>
                <a:cxn ang="0">
                  <a:pos x="T4" y="T5"/>
                </a:cxn>
                <a:cxn ang="0">
                  <a:pos x="T6" y="T7"/>
                </a:cxn>
              </a:cxnLst>
              <a:rect l="0" t="0" r="r" b="b"/>
              <a:pathLst>
                <a:path w="1115" h="2976">
                  <a:moveTo>
                    <a:pt x="1115" y="0"/>
                  </a:moveTo>
                  <a:lnTo>
                    <a:pt x="0" y="0"/>
                  </a:lnTo>
                  <a:lnTo>
                    <a:pt x="0" y="2976"/>
                  </a:lnTo>
                  <a:lnTo>
                    <a:pt x="438" y="2976"/>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102"/>
            <p:cNvSpPr>
              <a:spLocks noChangeShapeType="1"/>
            </p:cNvSpPr>
            <p:nvPr/>
          </p:nvSpPr>
          <p:spPr bwMode="auto">
            <a:xfrm>
              <a:off x="3881" y="5674"/>
              <a:ext cx="40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10" name="Group 103"/>
            <p:cNvGrpSpPr>
              <a:grpSpLocks/>
            </p:cNvGrpSpPr>
            <p:nvPr/>
          </p:nvGrpSpPr>
          <p:grpSpPr bwMode="auto">
            <a:xfrm>
              <a:off x="5152" y="6492"/>
              <a:ext cx="773" cy="516"/>
              <a:chOff x="3177" y="3394"/>
              <a:chExt cx="773" cy="516"/>
            </a:xfrm>
          </p:grpSpPr>
          <p:sp>
            <p:nvSpPr>
              <p:cNvPr id="187" name="Oval 104"/>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Text Box 105"/>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1" name="Group 106"/>
            <p:cNvGrpSpPr>
              <a:grpSpLocks/>
            </p:cNvGrpSpPr>
            <p:nvPr/>
          </p:nvGrpSpPr>
          <p:grpSpPr bwMode="auto">
            <a:xfrm>
              <a:off x="5676" y="6702"/>
              <a:ext cx="773" cy="516"/>
              <a:chOff x="3177" y="3394"/>
              <a:chExt cx="773" cy="516"/>
            </a:xfrm>
          </p:grpSpPr>
          <p:sp>
            <p:nvSpPr>
              <p:cNvPr id="185" name="Oval 107"/>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Text Box 108"/>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2" name="Group 109"/>
            <p:cNvGrpSpPr>
              <a:grpSpLocks/>
            </p:cNvGrpSpPr>
            <p:nvPr/>
          </p:nvGrpSpPr>
          <p:grpSpPr bwMode="auto">
            <a:xfrm>
              <a:off x="5061" y="5854"/>
              <a:ext cx="773" cy="516"/>
              <a:chOff x="3177" y="3394"/>
              <a:chExt cx="773" cy="516"/>
            </a:xfrm>
          </p:grpSpPr>
          <p:sp>
            <p:nvSpPr>
              <p:cNvPr id="183" name="Oval 110"/>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Text Box 111"/>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3" name="Group 112"/>
            <p:cNvGrpSpPr>
              <a:grpSpLocks/>
            </p:cNvGrpSpPr>
            <p:nvPr/>
          </p:nvGrpSpPr>
          <p:grpSpPr bwMode="auto">
            <a:xfrm>
              <a:off x="5051" y="7018"/>
              <a:ext cx="773" cy="516"/>
              <a:chOff x="3177" y="3394"/>
              <a:chExt cx="773" cy="516"/>
            </a:xfrm>
          </p:grpSpPr>
          <p:sp>
            <p:nvSpPr>
              <p:cNvPr id="181" name="Oval 113"/>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Text Box 114"/>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4" name="Group 115"/>
            <p:cNvGrpSpPr>
              <a:grpSpLocks/>
            </p:cNvGrpSpPr>
            <p:nvPr/>
          </p:nvGrpSpPr>
          <p:grpSpPr bwMode="auto">
            <a:xfrm>
              <a:off x="5976" y="5759"/>
              <a:ext cx="773" cy="516"/>
              <a:chOff x="3177" y="3394"/>
              <a:chExt cx="773" cy="516"/>
            </a:xfrm>
          </p:grpSpPr>
          <p:sp>
            <p:nvSpPr>
              <p:cNvPr id="179" name="Oval 116"/>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Text Box 117"/>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5" name="Group 118"/>
            <p:cNvGrpSpPr>
              <a:grpSpLocks/>
            </p:cNvGrpSpPr>
            <p:nvPr/>
          </p:nvGrpSpPr>
          <p:grpSpPr bwMode="auto">
            <a:xfrm>
              <a:off x="5752" y="7455"/>
              <a:ext cx="773" cy="516"/>
              <a:chOff x="3177" y="3394"/>
              <a:chExt cx="773" cy="516"/>
            </a:xfrm>
          </p:grpSpPr>
          <p:sp>
            <p:nvSpPr>
              <p:cNvPr id="177" name="Oval 119"/>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Text Box 120"/>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 name="Group 121"/>
            <p:cNvGrpSpPr>
              <a:grpSpLocks/>
            </p:cNvGrpSpPr>
            <p:nvPr/>
          </p:nvGrpSpPr>
          <p:grpSpPr bwMode="auto">
            <a:xfrm>
              <a:off x="6711" y="7132"/>
              <a:ext cx="773" cy="516"/>
              <a:chOff x="3177" y="3394"/>
              <a:chExt cx="773" cy="516"/>
            </a:xfrm>
          </p:grpSpPr>
          <p:sp>
            <p:nvSpPr>
              <p:cNvPr id="175" name="Oval 122"/>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Text Box 123"/>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7" name="Group 124"/>
            <p:cNvGrpSpPr>
              <a:grpSpLocks/>
            </p:cNvGrpSpPr>
            <p:nvPr/>
          </p:nvGrpSpPr>
          <p:grpSpPr bwMode="auto">
            <a:xfrm>
              <a:off x="4975" y="7676"/>
              <a:ext cx="773" cy="516"/>
              <a:chOff x="3177" y="3394"/>
              <a:chExt cx="773" cy="516"/>
            </a:xfrm>
          </p:grpSpPr>
          <p:sp>
            <p:nvSpPr>
              <p:cNvPr id="173" name="Oval 125"/>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Text Box 126"/>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8" name="Group 127"/>
            <p:cNvGrpSpPr>
              <a:grpSpLocks/>
            </p:cNvGrpSpPr>
            <p:nvPr/>
          </p:nvGrpSpPr>
          <p:grpSpPr bwMode="auto">
            <a:xfrm>
              <a:off x="3988" y="7493"/>
              <a:ext cx="773" cy="516"/>
              <a:chOff x="3177" y="3394"/>
              <a:chExt cx="773" cy="516"/>
            </a:xfrm>
          </p:grpSpPr>
          <p:sp>
            <p:nvSpPr>
              <p:cNvPr id="171" name="Oval 128"/>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Text Box 129"/>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 name="Group 130"/>
            <p:cNvGrpSpPr>
              <a:grpSpLocks/>
            </p:cNvGrpSpPr>
            <p:nvPr/>
          </p:nvGrpSpPr>
          <p:grpSpPr bwMode="auto">
            <a:xfrm>
              <a:off x="4207" y="6473"/>
              <a:ext cx="773" cy="516"/>
              <a:chOff x="3177" y="3394"/>
              <a:chExt cx="773" cy="516"/>
            </a:xfrm>
          </p:grpSpPr>
          <p:sp>
            <p:nvSpPr>
              <p:cNvPr id="169" name="Oval 131"/>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Text Box 132"/>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0" name="Group 133"/>
            <p:cNvGrpSpPr>
              <a:grpSpLocks/>
            </p:cNvGrpSpPr>
            <p:nvPr/>
          </p:nvGrpSpPr>
          <p:grpSpPr bwMode="auto">
            <a:xfrm>
              <a:off x="3803" y="6989"/>
              <a:ext cx="773" cy="516"/>
              <a:chOff x="3177" y="3394"/>
              <a:chExt cx="773" cy="516"/>
            </a:xfrm>
          </p:grpSpPr>
          <p:sp>
            <p:nvSpPr>
              <p:cNvPr id="167" name="Oval 134"/>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Text Box 135"/>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1" name="Group 136"/>
            <p:cNvGrpSpPr>
              <a:grpSpLocks/>
            </p:cNvGrpSpPr>
            <p:nvPr/>
          </p:nvGrpSpPr>
          <p:grpSpPr bwMode="auto">
            <a:xfrm>
              <a:off x="4179" y="5816"/>
              <a:ext cx="773" cy="516"/>
              <a:chOff x="3177" y="3394"/>
              <a:chExt cx="773" cy="516"/>
            </a:xfrm>
          </p:grpSpPr>
          <p:sp>
            <p:nvSpPr>
              <p:cNvPr id="165" name="Oval 137"/>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Text Box 138"/>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2" name="Group 139"/>
            <p:cNvGrpSpPr>
              <a:grpSpLocks/>
            </p:cNvGrpSpPr>
            <p:nvPr/>
          </p:nvGrpSpPr>
          <p:grpSpPr bwMode="auto">
            <a:xfrm>
              <a:off x="4279" y="8057"/>
              <a:ext cx="773" cy="516"/>
              <a:chOff x="3177" y="3394"/>
              <a:chExt cx="773" cy="516"/>
            </a:xfrm>
          </p:grpSpPr>
          <p:sp>
            <p:nvSpPr>
              <p:cNvPr id="163" name="Oval 140"/>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Text Box 141"/>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3" name="Group 142"/>
            <p:cNvGrpSpPr>
              <a:grpSpLocks/>
            </p:cNvGrpSpPr>
            <p:nvPr/>
          </p:nvGrpSpPr>
          <p:grpSpPr bwMode="auto">
            <a:xfrm>
              <a:off x="6687" y="7827"/>
              <a:ext cx="773" cy="516"/>
              <a:chOff x="3177" y="3394"/>
              <a:chExt cx="773" cy="516"/>
            </a:xfrm>
          </p:grpSpPr>
          <p:sp>
            <p:nvSpPr>
              <p:cNvPr id="161" name="Oval 143"/>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Text Box 144"/>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4" name="Group 145"/>
            <p:cNvGrpSpPr>
              <a:grpSpLocks/>
            </p:cNvGrpSpPr>
            <p:nvPr/>
          </p:nvGrpSpPr>
          <p:grpSpPr bwMode="auto">
            <a:xfrm>
              <a:off x="5723" y="7969"/>
              <a:ext cx="773" cy="516"/>
              <a:chOff x="3177" y="3394"/>
              <a:chExt cx="773" cy="516"/>
            </a:xfrm>
          </p:grpSpPr>
          <p:sp>
            <p:nvSpPr>
              <p:cNvPr id="159" name="Oval 146"/>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Text Box 147"/>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5" name="Group 148"/>
            <p:cNvGrpSpPr>
              <a:grpSpLocks/>
            </p:cNvGrpSpPr>
            <p:nvPr/>
          </p:nvGrpSpPr>
          <p:grpSpPr bwMode="auto">
            <a:xfrm>
              <a:off x="7226" y="5777"/>
              <a:ext cx="773" cy="516"/>
              <a:chOff x="3177" y="3394"/>
              <a:chExt cx="773" cy="516"/>
            </a:xfrm>
          </p:grpSpPr>
          <p:sp>
            <p:nvSpPr>
              <p:cNvPr id="157" name="Oval 149"/>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Text Box 150"/>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6" name="Group 151"/>
            <p:cNvGrpSpPr>
              <a:grpSpLocks/>
            </p:cNvGrpSpPr>
            <p:nvPr/>
          </p:nvGrpSpPr>
          <p:grpSpPr bwMode="auto">
            <a:xfrm>
              <a:off x="6630" y="5767"/>
              <a:ext cx="773" cy="516"/>
              <a:chOff x="3177" y="3394"/>
              <a:chExt cx="773" cy="516"/>
            </a:xfrm>
          </p:grpSpPr>
          <p:sp>
            <p:nvSpPr>
              <p:cNvPr id="155" name="Oval 152"/>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Text Box 153"/>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7" name="Group 154"/>
            <p:cNvGrpSpPr>
              <a:grpSpLocks/>
            </p:cNvGrpSpPr>
            <p:nvPr/>
          </p:nvGrpSpPr>
          <p:grpSpPr bwMode="auto">
            <a:xfrm>
              <a:off x="7297" y="6759"/>
              <a:ext cx="773" cy="516"/>
              <a:chOff x="3177" y="3394"/>
              <a:chExt cx="773" cy="516"/>
            </a:xfrm>
          </p:grpSpPr>
          <p:sp>
            <p:nvSpPr>
              <p:cNvPr id="153" name="Oval 155"/>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Text Box 156"/>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8" name="Group 157"/>
            <p:cNvGrpSpPr>
              <a:grpSpLocks/>
            </p:cNvGrpSpPr>
            <p:nvPr/>
          </p:nvGrpSpPr>
          <p:grpSpPr bwMode="auto">
            <a:xfrm>
              <a:off x="7283" y="7599"/>
              <a:ext cx="773" cy="516"/>
              <a:chOff x="3177" y="3394"/>
              <a:chExt cx="773" cy="516"/>
            </a:xfrm>
          </p:grpSpPr>
          <p:sp>
            <p:nvSpPr>
              <p:cNvPr id="151" name="Oval 158"/>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Text Box 159"/>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9" name="Group 160"/>
            <p:cNvGrpSpPr>
              <a:grpSpLocks/>
            </p:cNvGrpSpPr>
            <p:nvPr/>
          </p:nvGrpSpPr>
          <p:grpSpPr bwMode="auto">
            <a:xfrm>
              <a:off x="3721" y="8123"/>
              <a:ext cx="773" cy="516"/>
              <a:chOff x="3177" y="3394"/>
              <a:chExt cx="773" cy="516"/>
            </a:xfrm>
          </p:grpSpPr>
          <p:sp>
            <p:nvSpPr>
              <p:cNvPr id="149" name="Oval 161"/>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Text Box 162"/>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30" name="Group 163"/>
            <p:cNvGrpSpPr>
              <a:grpSpLocks/>
            </p:cNvGrpSpPr>
            <p:nvPr/>
          </p:nvGrpSpPr>
          <p:grpSpPr bwMode="auto">
            <a:xfrm>
              <a:off x="3659" y="5778"/>
              <a:ext cx="773" cy="516"/>
              <a:chOff x="3177" y="3394"/>
              <a:chExt cx="773" cy="516"/>
            </a:xfrm>
          </p:grpSpPr>
          <p:sp>
            <p:nvSpPr>
              <p:cNvPr id="147" name="Oval 164"/>
              <p:cNvSpPr>
                <a:spLocks noChangeArrowheads="1"/>
              </p:cNvSpPr>
              <p:nvPr/>
            </p:nvSpPr>
            <p:spPr bwMode="auto">
              <a:xfrm>
                <a:off x="3462" y="3500"/>
                <a:ext cx="200" cy="2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Text Box 165"/>
              <p:cNvSpPr txBox="1">
                <a:spLocks noChangeArrowheads="1"/>
              </p:cNvSpPr>
              <p:nvPr/>
            </p:nvSpPr>
            <p:spPr bwMode="auto">
              <a:xfrm>
                <a:off x="3177" y="3394"/>
                <a:ext cx="773"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1" name="Line 166"/>
            <p:cNvSpPr>
              <a:spLocks noChangeShapeType="1"/>
            </p:cNvSpPr>
            <p:nvPr/>
          </p:nvSpPr>
          <p:spPr bwMode="auto">
            <a:xfrm flipH="1">
              <a:off x="5140" y="6646"/>
              <a:ext cx="1221" cy="0"/>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Line 167"/>
            <p:cNvSpPr>
              <a:spLocks noChangeShapeType="1"/>
            </p:cNvSpPr>
            <p:nvPr/>
          </p:nvSpPr>
          <p:spPr bwMode="auto">
            <a:xfrm flipH="1">
              <a:off x="5140" y="6923"/>
              <a:ext cx="1221"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Line 168"/>
            <p:cNvSpPr>
              <a:spLocks noChangeShapeType="1"/>
            </p:cNvSpPr>
            <p:nvPr/>
          </p:nvSpPr>
          <p:spPr bwMode="auto">
            <a:xfrm flipH="1">
              <a:off x="5140" y="7190"/>
              <a:ext cx="1221"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Line 169"/>
            <p:cNvSpPr>
              <a:spLocks noChangeShapeType="1"/>
            </p:cNvSpPr>
            <p:nvPr/>
          </p:nvSpPr>
          <p:spPr bwMode="auto">
            <a:xfrm flipH="1">
              <a:off x="5140" y="7457"/>
              <a:ext cx="1221"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Line 170"/>
            <p:cNvSpPr>
              <a:spLocks noChangeShapeType="1"/>
            </p:cNvSpPr>
            <p:nvPr/>
          </p:nvSpPr>
          <p:spPr bwMode="auto">
            <a:xfrm flipH="1">
              <a:off x="5140" y="6399"/>
              <a:ext cx="1345"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171"/>
            <p:cNvSpPr>
              <a:spLocks noChangeShapeType="1"/>
            </p:cNvSpPr>
            <p:nvPr/>
          </p:nvSpPr>
          <p:spPr bwMode="auto">
            <a:xfrm flipH="1">
              <a:off x="4959" y="6754"/>
              <a:ext cx="1395"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Line 172"/>
            <p:cNvSpPr>
              <a:spLocks noChangeShapeType="1"/>
            </p:cNvSpPr>
            <p:nvPr/>
          </p:nvSpPr>
          <p:spPr bwMode="auto">
            <a:xfrm flipH="1">
              <a:off x="4959" y="7031"/>
              <a:ext cx="1410"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Line 173"/>
            <p:cNvSpPr>
              <a:spLocks noChangeShapeType="1"/>
            </p:cNvSpPr>
            <p:nvPr/>
          </p:nvSpPr>
          <p:spPr bwMode="auto">
            <a:xfrm flipH="1">
              <a:off x="4959" y="7298"/>
              <a:ext cx="1409"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Line 174"/>
            <p:cNvSpPr>
              <a:spLocks noChangeShapeType="1"/>
            </p:cNvSpPr>
            <p:nvPr/>
          </p:nvSpPr>
          <p:spPr bwMode="auto">
            <a:xfrm flipH="1">
              <a:off x="4959" y="7565"/>
              <a:ext cx="1395"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Line 175"/>
            <p:cNvSpPr>
              <a:spLocks noChangeShapeType="1"/>
            </p:cNvSpPr>
            <p:nvPr/>
          </p:nvSpPr>
          <p:spPr bwMode="auto">
            <a:xfrm flipH="1">
              <a:off x="4959" y="6507"/>
              <a:ext cx="1403" cy="1"/>
            </a:xfrm>
            <a:prstGeom prst="line">
              <a:avLst/>
            </a:prstGeom>
            <a:noFill/>
            <a:ln w="6350">
              <a:solidFill>
                <a:srgbClr val="FF0000"/>
              </a:solidFill>
              <a:round/>
              <a:headEnd/>
              <a:tailEnd type="stealth"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Text Box 176"/>
            <p:cNvSpPr txBox="1">
              <a:spLocks noChangeArrowheads="1"/>
            </p:cNvSpPr>
            <p:nvPr/>
          </p:nvSpPr>
          <p:spPr bwMode="auto">
            <a:xfrm>
              <a:off x="4676" y="3515"/>
              <a:ext cx="1066" cy="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Text Box 177"/>
            <p:cNvSpPr txBox="1">
              <a:spLocks noChangeArrowheads="1"/>
            </p:cNvSpPr>
            <p:nvPr/>
          </p:nvSpPr>
          <p:spPr bwMode="auto">
            <a:xfrm>
              <a:off x="6146" y="3291"/>
              <a:ext cx="1066" cy="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_</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Line 178"/>
            <p:cNvSpPr>
              <a:spLocks noChangeShapeType="1"/>
            </p:cNvSpPr>
            <p:nvPr/>
          </p:nvSpPr>
          <p:spPr bwMode="auto">
            <a:xfrm>
              <a:off x="4464" y="4878"/>
              <a:ext cx="2699"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Text Box 179"/>
            <p:cNvSpPr txBox="1">
              <a:spLocks noChangeArrowheads="1"/>
            </p:cNvSpPr>
            <p:nvPr/>
          </p:nvSpPr>
          <p:spPr bwMode="auto">
            <a:xfrm>
              <a:off x="5299" y="4471"/>
              <a:ext cx="1066" cy="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pitchFamily="34" charset="0"/>
                  <a:cs typeface="Arial" pitchFamily="34" charset="0"/>
                </a:rPr>
                <a:t>U</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 name="Line 180"/>
            <p:cNvSpPr>
              <a:spLocks noChangeShapeType="1"/>
            </p:cNvSpPr>
            <p:nvPr/>
          </p:nvSpPr>
          <p:spPr bwMode="auto">
            <a:xfrm>
              <a:off x="4363" y="4437"/>
              <a:ext cx="0" cy="90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Text Box 181"/>
            <p:cNvSpPr txBox="1">
              <a:spLocks noChangeArrowheads="1"/>
            </p:cNvSpPr>
            <p:nvPr/>
          </p:nvSpPr>
          <p:spPr bwMode="auto">
            <a:xfrm>
              <a:off x="3659" y="4725"/>
              <a:ext cx="1066" cy="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0000"/>
                  </a:solidFill>
                  <a:effectLst/>
                  <a:latin typeface="Arial" pitchFamily="34" charset="0"/>
                  <a:cs typeface="Arial" pitchFamily="34" charset="0"/>
                </a:rPr>
                <a:t>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193" name="Object 192"/>
          <p:cNvGraphicFramePr>
            <a:graphicFrameLocks noChangeAspect="1"/>
          </p:cNvGraphicFramePr>
          <p:nvPr>
            <p:extLst>
              <p:ext uri="{D42A27DB-BD31-4B8C-83A1-F6EECF244321}">
                <p14:modId xmlns:p14="http://schemas.microsoft.com/office/powerpoint/2010/main" val="283661603"/>
              </p:ext>
            </p:extLst>
          </p:nvPr>
        </p:nvGraphicFramePr>
        <p:xfrm>
          <a:off x="7181851" y="2714853"/>
          <a:ext cx="1000458" cy="267152"/>
        </p:xfrm>
        <a:graphic>
          <a:graphicData uri="http://schemas.openxmlformats.org/presentationml/2006/ole">
            <mc:AlternateContent xmlns:mc="http://schemas.openxmlformats.org/markup-compatibility/2006">
              <mc:Choice xmlns:v="urn:schemas-microsoft-com:vml" Requires="v">
                <p:oleObj spid="_x0000_s3443" name="Equation" r:id="rId3" imgW="660240" imgH="177480" progId="Equation.3">
                  <p:embed/>
                </p:oleObj>
              </mc:Choice>
              <mc:Fallback>
                <p:oleObj name="Equation" r:id="rId3" imgW="660240" imgH="177480" progId="Equation.3">
                  <p:embed/>
                  <p:pic>
                    <p:nvPicPr>
                      <p:cNvPr id="0" name=""/>
                      <p:cNvPicPr>
                        <a:picLocks noChangeAspect="1" noChangeArrowheads="1"/>
                      </p:cNvPicPr>
                      <p:nvPr/>
                    </p:nvPicPr>
                    <p:blipFill>
                      <a:blip r:embed="rId4"/>
                      <a:srcRect/>
                      <a:stretch>
                        <a:fillRect/>
                      </a:stretch>
                    </p:blipFill>
                    <p:spPr bwMode="auto">
                      <a:xfrm>
                        <a:off x="7181851" y="2714853"/>
                        <a:ext cx="1000458" cy="267152"/>
                      </a:xfrm>
                      <a:prstGeom prst="rect">
                        <a:avLst/>
                      </a:prstGeom>
                      <a:noFill/>
                      <a:ln>
                        <a:noFill/>
                      </a:ln>
                      <a:effectLst/>
                      <a:extLst/>
                    </p:spPr>
                  </p:pic>
                </p:oleObj>
              </mc:Fallback>
            </mc:AlternateContent>
          </a:graphicData>
        </a:graphic>
      </p:graphicFrame>
      <mc:AlternateContent xmlns:mc="http://schemas.openxmlformats.org/markup-compatibility/2006">
        <mc:Choice xmlns:a14="http://schemas.microsoft.com/office/drawing/2010/main" Requires="a14">
          <p:sp>
            <p:nvSpPr>
              <p:cNvPr id="194" name="Subtitle 2"/>
              <p:cNvSpPr txBox="1">
                <a:spLocks/>
              </p:cNvSpPr>
              <p:nvPr/>
            </p:nvSpPr>
            <p:spPr>
              <a:xfrm>
                <a:off x="4237653" y="5099037"/>
                <a:ext cx="4906347"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14:m>
                  <m:oMath xmlns:m="http://schemas.openxmlformats.org/officeDocument/2006/math">
                    <m:r>
                      <a:rPr lang="en-US" sz="1800" b="0" i="1" dirty="0" smtClean="0">
                        <a:solidFill>
                          <a:schemeClr val="tx1"/>
                        </a:solidFill>
                        <a:latin typeface="Cambria Math"/>
                        <a:cs typeface="Calibri"/>
                      </a:rPr>
                      <m:t>𝜒</m:t>
                    </m:r>
                  </m:oMath>
                </a14:m>
                <a:r>
                  <a:rPr lang="en-US" sz="1800" dirty="0" smtClean="0">
                    <a:solidFill>
                      <a:schemeClr val="tx1"/>
                    </a:solidFill>
                    <a:latin typeface="Calibri"/>
                    <a:cs typeface="Calibri"/>
                  </a:rPr>
                  <a:t> </a:t>
                </a:r>
                <a:r>
                  <a:rPr lang="en-US" sz="1800" dirty="0" err="1" smtClean="0">
                    <a:solidFill>
                      <a:schemeClr val="tx1"/>
                    </a:solidFill>
                  </a:rPr>
                  <a:t>depinde</a:t>
                </a:r>
                <a:r>
                  <a:rPr lang="en-US" sz="1800" dirty="0" smtClean="0">
                    <a:solidFill>
                      <a:schemeClr val="tx1"/>
                    </a:solidFill>
                  </a:rPr>
                  <a:t> de </a:t>
                </a:r>
                <a:r>
                  <a:rPr lang="en-US" sz="1800" dirty="0" err="1" smtClean="0">
                    <a:solidFill>
                      <a:schemeClr val="tx1"/>
                    </a:solidFill>
                  </a:rPr>
                  <a:t>temperatura</a:t>
                </a:r>
                <a:endParaRPr lang="en-US" sz="1800" dirty="0" smtClean="0">
                  <a:solidFill>
                    <a:schemeClr val="tx1"/>
                  </a:solidFill>
                </a:endParaRPr>
              </a:p>
              <a:p>
                <a:pPr algn="l"/>
                <a:r>
                  <a:rPr lang="en-US" sz="1800" dirty="0" smtClean="0">
                    <a:solidFill>
                      <a:schemeClr val="tx1"/>
                    </a:solidFill>
                  </a:rPr>
                  <a:t>25</a:t>
                </a:r>
                <a:r>
                  <a:rPr lang="en-US" sz="1800" dirty="0" smtClean="0">
                    <a:solidFill>
                      <a:schemeClr val="tx1"/>
                    </a:solidFill>
                    <a:latin typeface="Calibri"/>
                    <a:cs typeface="Calibri"/>
                  </a:rPr>
                  <a:t>°C = </a:t>
                </a:r>
                <a:r>
                  <a:rPr lang="en-US" sz="1800" dirty="0" err="1" smtClean="0">
                    <a:solidFill>
                      <a:schemeClr val="tx1"/>
                    </a:solidFill>
                    <a:latin typeface="Calibri"/>
                    <a:cs typeface="Calibri"/>
                  </a:rPr>
                  <a:t>temperatura</a:t>
                </a:r>
                <a:r>
                  <a:rPr lang="en-US" sz="1800" dirty="0" smtClean="0">
                    <a:solidFill>
                      <a:schemeClr val="tx1"/>
                    </a:solidFill>
                    <a:latin typeface="Calibri"/>
                    <a:cs typeface="Calibri"/>
                  </a:rPr>
                  <a:t> de </a:t>
                </a:r>
                <a:r>
                  <a:rPr lang="en-US" sz="1800" dirty="0" err="1" smtClean="0">
                    <a:solidFill>
                      <a:schemeClr val="tx1"/>
                    </a:solidFill>
                    <a:latin typeface="Calibri"/>
                    <a:cs typeface="Calibri"/>
                  </a:rPr>
                  <a:t>referinta</a:t>
                </a:r>
                <a:endParaRPr lang="en-US" sz="1800" dirty="0" smtClean="0">
                  <a:solidFill>
                    <a:schemeClr val="tx1"/>
                  </a:solidFill>
                  <a:latin typeface="Calibri"/>
                  <a:cs typeface="Calibri"/>
                </a:endParaRPr>
              </a:p>
              <a:p>
                <a:pPr algn="l"/>
                <a:r>
                  <a:rPr lang="en-US" sz="1800" dirty="0" smtClean="0">
                    <a:solidFill>
                      <a:schemeClr val="tx1"/>
                    </a:solidFill>
                    <a:latin typeface="Calibri"/>
                    <a:cs typeface="Calibri"/>
                  </a:rPr>
                  <a:t>Este </a:t>
                </a:r>
                <a:r>
                  <a:rPr lang="en-US" sz="1800" dirty="0" err="1" smtClean="0">
                    <a:solidFill>
                      <a:schemeClr val="tx1"/>
                    </a:solidFill>
                    <a:latin typeface="Calibri"/>
                    <a:cs typeface="Calibri"/>
                  </a:rPr>
                  <a:t>necesara</a:t>
                </a:r>
                <a:r>
                  <a:rPr lang="en-US" sz="1800" dirty="0" smtClean="0">
                    <a:solidFill>
                      <a:schemeClr val="tx1"/>
                    </a:solidFill>
                    <a:latin typeface="Calibri"/>
                    <a:cs typeface="Calibri"/>
                  </a:rPr>
                  <a:t> </a:t>
                </a:r>
                <a:r>
                  <a:rPr lang="en-US" sz="1800" dirty="0" err="1" smtClean="0">
                    <a:solidFill>
                      <a:schemeClr val="tx1"/>
                    </a:solidFill>
                    <a:latin typeface="Calibri"/>
                    <a:cs typeface="Calibri"/>
                  </a:rPr>
                  <a:t>compensarea</a:t>
                </a:r>
                <a:r>
                  <a:rPr lang="en-US" sz="1800" dirty="0" smtClean="0">
                    <a:solidFill>
                      <a:schemeClr val="tx1"/>
                    </a:solidFill>
                    <a:latin typeface="Calibri"/>
                    <a:cs typeface="Calibri"/>
                  </a:rPr>
                  <a:t> cu </a:t>
                </a:r>
                <a:r>
                  <a:rPr lang="en-US" sz="1800" dirty="0" err="1" smtClean="0">
                    <a:solidFill>
                      <a:schemeClr val="tx1"/>
                    </a:solidFill>
                    <a:latin typeface="Calibri"/>
                    <a:cs typeface="Calibri"/>
                  </a:rPr>
                  <a:t>temperatura</a:t>
                </a:r>
                <a:endParaRPr lang="en-US" sz="1800" dirty="0">
                  <a:solidFill>
                    <a:schemeClr val="tx1"/>
                  </a:solidFill>
                </a:endParaRPr>
              </a:p>
            </p:txBody>
          </p:sp>
        </mc:Choice>
        <mc:Fallback>
          <p:sp>
            <p:nvSpPr>
              <p:cNvPr id="194" name="Subtitle 2"/>
              <p:cNvSpPr txBox="1">
                <a:spLocks noRot="1" noChangeAspect="1" noMove="1" noResize="1" noEditPoints="1" noAdjustHandles="1" noChangeArrowheads="1" noChangeShapeType="1" noTextEdit="1"/>
              </p:cNvSpPr>
              <p:nvPr/>
            </p:nvSpPr>
            <p:spPr>
              <a:xfrm>
                <a:off x="4237653" y="5099037"/>
                <a:ext cx="4906347" cy="381000"/>
              </a:xfrm>
              <a:prstGeom prst="rect">
                <a:avLst/>
              </a:prstGeom>
              <a:blipFill rotWithShape="1">
                <a:blip r:embed="rId5"/>
                <a:stretch>
                  <a:fillRect l="-994" t="-7937" b="-192063"/>
                </a:stretch>
              </a:blipFill>
            </p:spPr>
            <p:txBody>
              <a:bodyPr/>
              <a:lstStyle/>
              <a:p>
                <a:r>
                  <a:rPr lang="en-US">
                    <a:noFill/>
                  </a:rPr>
                  <a:t> </a:t>
                </a:r>
              </a:p>
            </p:txBody>
          </p:sp>
        </mc:Fallback>
      </mc:AlternateContent>
      <p:sp>
        <p:nvSpPr>
          <p:cNvPr id="196" name="Subtitle 2"/>
          <p:cNvSpPr txBox="1">
            <a:spLocks/>
          </p:cNvSpPr>
          <p:nvPr/>
        </p:nvSpPr>
        <p:spPr>
          <a:xfrm>
            <a:off x="4267200" y="3821569"/>
            <a:ext cx="3733800"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smtClean="0">
                <a:solidFill>
                  <a:schemeClr val="tx1"/>
                </a:solidFill>
                <a:latin typeface="Calibri"/>
                <a:cs typeface="Calibri"/>
              </a:rPr>
              <a:t>K = </a:t>
            </a:r>
            <a:r>
              <a:rPr lang="en-US" sz="1800" dirty="0" err="1" smtClean="0">
                <a:solidFill>
                  <a:schemeClr val="tx1"/>
                </a:solidFill>
                <a:latin typeface="Calibri"/>
                <a:cs typeface="Calibri"/>
              </a:rPr>
              <a:t>constanta</a:t>
            </a:r>
            <a:r>
              <a:rPr lang="en-US" sz="1800" dirty="0" smtClean="0">
                <a:solidFill>
                  <a:schemeClr val="tx1"/>
                </a:solidFill>
                <a:latin typeface="Calibri"/>
                <a:cs typeface="Calibri"/>
              </a:rPr>
              <a:t> </a:t>
            </a:r>
            <a:r>
              <a:rPr lang="en-US" sz="1800" dirty="0" err="1" smtClean="0">
                <a:solidFill>
                  <a:schemeClr val="tx1"/>
                </a:solidFill>
                <a:latin typeface="Calibri"/>
                <a:cs typeface="Calibri"/>
              </a:rPr>
              <a:t>senzorului</a:t>
            </a:r>
            <a:r>
              <a:rPr lang="en-US" sz="1800" dirty="0" smtClean="0">
                <a:solidFill>
                  <a:schemeClr val="tx1"/>
                </a:solidFill>
                <a:latin typeface="Calibri"/>
                <a:cs typeface="Calibri"/>
              </a:rPr>
              <a:t> [1/cm]</a:t>
            </a:r>
            <a:endParaRPr lang="en-US" sz="1800" dirty="0">
              <a:solidFill>
                <a:schemeClr val="tx1"/>
              </a:solidFill>
            </a:endParaRPr>
          </a:p>
        </p:txBody>
      </p:sp>
      <p:graphicFrame>
        <p:nvGraphicFramePr>
          <p:cNvPr id="197" name="Object 196"/>
          <p:cNvGraphicFramePr>
            <a:graphicFrameLocks noChangeAspect="1"/>
          </p:cNvGraphicFramePr>
          <p:nvPr>
            <p:extLst>
              <p:ext uri="{D42A27DB-BD31-4B8C-83A1-F6EECF244321}">
                <p14:modId xmlns:p14="http://schemas.microsoft.com/office/powerpoint/2010/main" val="1106361155"/>
              </p:ext>
            </p:extLst>
          </p:nvPr>
        </p:nvGraphicFramePr>
        <p:xfrm>
          <a:off x="5652869" y="4353268"/>
          <a:ext cx="1297857" cy="635576"/>
        </p:xfrm>
        <a:graphic>
          <a:graphicData uri="http://schemas.openxmlformats.org/presentationml/2006/ole">
            <mc:AlternateContent xmlns:mc="http://schemas.openxmlformats.org/markup-compatibility/2006">
              <mc:Choice xmlns:v="urn:schemas-microsoft-com:vml" Requires="v">
                <p:oleObj spid="_x0000_s3444" name="Equation" r:id="rId6" imgW="876240" imgH="431640" progId="Equation.3">
                  <p:embed/>
                </p:oleObj>
              </mc:Choice>
              <mc:Fallback>
                <p:oleObj name="Equation" r:id="rId6" imgW="876240" imgH="431640" progId="Equation.3">
                  <p:embed/>
                  <p:pic>
                    <p:nvPicPr>
                      <p:cNvPr id="0" name=""/>
                      <p:cNvPicPr>
                        <a:picLocks noChangeAspect="1" noChangeArrowheads="1"/>
                      </p:cNvPicPr>
                      <p:nvPr/>
                    </p:nvPicPr>
                    <p:blipFill>
                      <a:blip r:embed="rId7"/>
                      <a:srcRect/>
                      <a:stretch>
                        <a:fillRect/>
                      </a:stretch>
                    </p:blipFill>
                    <p:spPr bwMode="auto">
                      <a:xfrm>
                        <a:off x="5652869" y="4353268"/>
                        <a:ext cx="1297857" cy="635576"/>
                      </a:xfrm>
                      <a:prstGeom prst="rect">
                        <a:avLst/>
                      </a:prstGeom>
                      <a:noFill/>
                      <a:ln>
                        <a:noFill/>
                      </a:ln>
                      <a:effectLst/>
                      <a:extLst/>
                    </p:spPr>
                  </p:pic>
                </p:oleObj>
              </mc:Fallback>
            </mc:AlternateContent>
          </a:graphicData>
        </a:graphic>
      </p:graphicFrame>
      <mc:AlternateContent xmlns:mc="http://schemas.openxmlformats.org/markup-compatibility/2006" xmlns:a14="http://schemas.microsoft.com/office/drawing/2010/main">
        <mc:Choice Requires="a14">
          <p:sp>
            <p:nvSpPr>
              <p:cNvPr id="2" name="TextBox 1"/>
              <p:cNvSpPr txBox="1"/>
              <p:nvPr/>
            </p:nvSpPr>
            <p:spPr>
              <a:xfrm>
                <a:off x="3771346" y="2343301"/>
                <a:ext cx="1323118" cy="708720"/>
              </a:xfrm>
              <a:prstGeom prst="rect">
                <a:avLst/>
              </a:prstGeom>
              <a:noFill/>
              <a:ln>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ea typeface="Cambria Math"/>
                        </a:rPr>
                        <m:t>𝜒</m:t>
                      </m:r>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1</m:t>
                          </m:r>
                        </m:num>
                        <m:den>
                          <m:r>
                            <a:rPr lang="en-US" b="0" i="1" smtClean="0">
                              <a:latin typeface="Cambria Math"/>
                              <a:ea typeface="Cambria Math"/>
                            </a:rPr>
                            <m:t>𝜌</m:t>
                          </m:r>
                        </m:den>
                      </m:f>
                      <m:r>
                        <a:rPr lang="en-US" b="0" i="1" smtClean="0">
                          <a:latin typeface="Cambria Math"/>
                          <a:ea typeface="Cambria Math"/>
                        </a:rPr>
                        <m:t>  </m:t>
                      </m:r>
                      <m:d>
                        <m:dPr>
                          <m:begChr m:val="["/>
                          <m:endChr m:val="]"/>
                          <m:ctrlPr>
                            <a:rPr lang="en-US" b="0" i="1" smtClean="0">
                              <a:latin typeface="Cambria Math"/>
                              <a:ea typeface="Cambria Math"/>
                            </a:rPr>
                          </m:ctrlPr>
                        </m:dPr>
                        <m:e>
                          <m:f>
                            <m:fPr>
                              <m:ctrlPr>
                                <a:rPr lang="en-US" b="0" i="1" smtClean="0">
                                  <a:latin typeface="Cambria Math"/>
                                  <a:ea typeface="Cambria Math"/>
                                </a:rPr>
                              </m:ctrlPr>
                            </m:fPr>
                            <m:num>
                              <m:r>
                                <a:rPr lang="en-US" b="0" i="1" smtClean="0">
                                  <a:latin typeface="Cambria Math"/>
                                  <a:ea typeface="Cambria Math"/>
                                </a:rPr>
                                <m:t>𝑆</m:t>
                              </m:r>
                            </m:num>
                            <m:den>
                              <m:r>
                                <a:rPr lang="en-US" b="0" i="1" smtClean="0">
                                  <a:latin typeface="Cambria Math"/>
                                  <a:ea typeface="Cambria Math"/>
                                </a:rPr>
                                <m:t>𝑚</m:t>
                              </m:r>
                            </m:den>
                          </m:f>
                        </m:e>
                      </m:d>
                    </m:oMath>
                  </m:oMathPara>
                </a14:m>
                <a:endParaRPr lang="en-US" b="0" i="1" dirty="0" smtClean="0">
                  <a:latin typeface="Cambria Math"/>
                  <a:ea typeface="Cambria Math"/>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771346" y="2343301"/>
                <a:ext cx="1323118" cy="708720"/>
              </a:xfrm>
              <a:prstGeom prst="rect">
                <a:avLst/>
              </a:prstGeom>
              <a:blipFill rotWithShape="1">
                <a:blip r:embed="rId8"/>
                <a:stretch>
                  <a:fillRect r="-4566"/>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8" name="TextBox 197"/>
              <p:cNvSpPr txBox="1"/>
              <p:nvPr/>
            </p:nvSpPr>
            <p:spPr>
              <a:xfrm>
                <a:off x="7086600" y="2334640"/>
                <a:ext cx="15788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ea typeface="Cambria Math"/>
                        </a:rPr>
                        <m:t>𝑆</m:t>
                      </m:r>
                      <m:r>
                        <a:rPr lang="en-US" b="0" i="1" smtClean="0">
                          <a:latin typeface="Cambria Math"/>
                          <a:ea typeface="Cambria Math"/>
                        </a:rPr>
                        <m:t>=</m:t>
                      </m:r>
                      <m:r>
                        <a:rPr lang="en-US" b="0" i="1" smtClean="0">
                          <a:latin typeface="Cambria Math"/>
                          <a:ea typeface="Cambria Math"/>
                        </a:rPr>
                        <m:t>𝑆𝑖𝑒𝑚𝑒𝑛𝑠</m:t>
                      </m:r>
                      <m:r>
                        <a:rPr lang="en-US" b="0" i="0" smtClean="0">
                          <a:latin typeface="Cambria Math"/>
                          <a:ea typeface="Cambria Math"/>
                        </a:rPr>
                        <m:t> </m:t>
                      </m:r>
                    </m:oMath>
                  </m:oMathPara>
                </a14:m>
                <a:endParaRPr lang="en-US" b="0" dirty="0" smtClean="0">
                  <a:latin typeface="Arial" pitchFamily="34" charset="0"/>
                  <a:ea typeface="Cambria Math"/>
                  <a:cs typeface="Arial" pitchFamily="34" charset="0"/>
                </a:endParaRPr>
              </a:p>
            </p:txBody>
          </p:sp>
        </mc:Choice>
        <mc:Fallback xmlns="">
          <p:sp>
            <p:nvSpPr>
              <p:cNvPr id="198" name="TextBox 197"/>
              <p:cNvSpPr txBox="1">
                <a:spLocks noRot="1" noChangeAspect="1" noMove="1" noResize="1" noEditPoints="1" noAdjustHandles="1" noChangeArrowheads="1" noChangeShapeType="1" noTextEdit="1"/>
              </p:cNvSpPr>
              <p:nvPr/>
            </p:nvSpPr>
            <p:spPr>
              <a:xfrm>
                <a:off x="7086600" y="2334640"/>
                <a:ext cx="1578894" cy="369332"/>
              </a:xfrm>
              <a:prstGeom prst="rect">
                <a:avLst/>
              </a:prstGeom>
              <a:blipFill rotWithShape="1">
                <a:blip r:embed="rId9"/>
                <a:stretch>
                  <a:fillRect t="-8197" r="-5405"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62600" y="2365119"/>
                <a:ext cx="1225528" cy="610936"/>
              </a:xfrm>
              <a:prstGeom prst="rect">
                <a:avLst/>
              </a:prstGeom>
              <a:noFill/>
              <a:ln>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𝐺</m:t>
                      </m:r>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𝑅</m:t>
                          </m:r>
                        </m:den>
                      </m:f>
                      <m:r>
                        <a:rPr lang="en-US" b="0" i="1" smtClean="0">
                          <a:latin typeface="Cambria Math"/>
                        </a:rPr>
                        <m:t> [</m:t>
                      </m:r>
                      <m:r>
                        <a:rPr lang="en-US" b="0" i="1" smtClean="0">
                          <a:latin typeface="Cambria Math"/>
                        </a:rPr>
                        <m:t>𝑆</m:t>
                      </m:r>
                      <m:r>
                        <a:rPr lang="en-US" b="0" i="1" smtClean="0">
                          <a:latin typeface="Cambria Math"/>
                        </a:rPr>
                        <m:t>]</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562600" y="2365119"/>
                <a:ext cx="1225528" cy="610936"/>
              </a:xfrm>
              <a:prstGeom prst="rect">
                <a:avLst/>
              </a:prstGeom>
              <a:blipFill rotWithShape="1">
                <a:blip r:embed="rId10"/>
                <a:stretch>
                  <a:fillRect r="-5419"/>
                </a:stretch>
              </a:blipFill>
              <a:ln>
                <a:solidFill>
                  <a:schemeClr val="tx1"/>
                </a:solidFill>
              </a:ln>
            </p:spPr>
            <p:txBody>
              <a:bodyPr/>
              <a:lstStyle/>
              <a:p>
                <a:r>
                  <a:rPr lang="en-US">
                    <a:noFill/>
                  </a:rPr>
                  <a:t> </a:t>
                </a:r>
              </a:p>
            </p:txBody>
          </p:sp>
        </mc:Fallback>
      </mc:AlternateContent>
      <p:sp>
        <p:nvSpPr>
          <p:cNvPr id="6" name="TextBox 5"/>
          <p:cNvSpPr txBox="1"/>
          <p:nvPr/>
        </p:nvSpPr>
        <p:spPr>
          <a:xfrm>
            <a:off x="3574539" y="1973969"/>
            <a:ext cx="2078330" cy="369332"/>
          </a:xfrm>
          <a:prstGeom prst="rect">
            <a:avLst/>
          </a:prstGeom>
          <a:noFill/>
        </p:spPr>
        <p:txBody>
          <a:bodyPr wrap="square" rtlCol="0">
            <a:spAutoFit/>
          </a:bodyPr>
          <a:lstStyle/>
          <a:p>
            <a:r>
              <a:rPr lang="en-US" dirty="0" err="1" smtClean="0">
                <a:solidFill>
                  <a:srgbClr val="0000FF"/>
                </a:solidFill>
              </a:rPr>
              <a:t>Conductivitatea</a:t>
            </a:r>
            <a:endParaRPr lang="en-US" dirty="0">
              <a:solidFill>
                <a:srgbClr val="0000FF"/>
              </a:solidFill>
            </a:endParaRPr>
          </a:p>
        </p:txBody>
      </p:sp>
      <p:sp>
        <p:nvSpPr>
          <p:cNvPr id="199" name="TextBox 198"/>
          <p:cNvSpPr txBox="1"/>
          <p:nvPr/>
        </p:nvSpPr>
        <p:spPr>
          <a:xfrm>
            <a:off x="5338309" y="1980073"/>
            <a:ext cx="1595891" cy="369332"/>
          </a:xfrm>
          <a:prstGeom prst="rect">
            <a:avLst/>
          </a:prstGeom>
          <a:noFill/>
        </p:spPr>
        <p:txBody>
          <a:bodyPr wrap="square" rtlCol="0">
            <a:spAutoFit/>
          </a:bodyPr>
          <a:lstStyle/>
          <a:p>
            <a:pPr algn="ctr"/>
            <a:r>
              <a:rPr lang="ro-RO" dirty="0">
                <a:solidFill>
                  <a:srgbClr val="FF0000"/>
                </a:solidFill>
              </a:rPr>
              <a:t>Conductanța</a:t>
            </a:r>
            <a:endParaRPr lang="en-US" dirty="0">
              <a:solidFill>
                <a:srgbClr val="FF0000"/>
              </a:solidFill>
            </a:endParaRPr>
          </a:p>
        </p:txBody>
      </p:sp>
      <mc:AlternateContent xmlns:mc="http://schemas.openxmlformats.org/markup-compatibility/2006" xmlns:a14="http://schemas.microsoft.com/office/drawing/2010/main">
        <mc:Choice Requires="a14">
          <p:sp>
            <p:nvSpPr>
              <p:cNvPr id="7" name="TextBox 6"/>
              <p:cNvSpPr txBox="1"/>
              <p:nvPr/>
            </p:nvSpPr>
            <p:spPr>
              <a:xfrm>
                <a:off x="4213673" y="3429811"/>
                <a:ext cx="247715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𝜒</m:t>
                      </m:r>
                      <m:r>
                        <a:rPr lang="en-US" b="0" i="1" smtClean="0">
                          <a:latin typeface="Cambria Math"/>
                        </a:rPr>
                        <m:t>=</m:t>
                      </m:r>
                      <m:sSub>
                        <m:sSubPr>
                          <m:ctrlPr>
                            <a:rPr lang="en-US" b="0" i="1" smtClean="0">
                              <a:latin typeface="Cambria Math"/>
                            </a:rPr>
                          </m:ctrlPr>
                        </m:sSubPr>
                        <m:e>
                          <m:r>
                            <a:rPr lang="en-US" b="0" i="1" smtClean="0">
                              <a:latin typeface="Cambria Math"/>
                            </a:rPr>
                            <m:t>𝐺</m:t>
                          </m:r>
                        </m:e>
                        <m:sub>
                          <m:r>
                            <a:rPr lang="en-US" b="0" i="1" smtClean="0">
                              <a:latin typeface="Cambria Math"/>
                            </a:rPr>
                            <m:t>𝑚𝑎𝑠</m:t>
                          </m:r>
                        </m:sub>
                      </m:sSub>
                      <m:r>
                        <a:rPr lang="en-US" b="0" i="1" smtClean="0">
                          <a:latin typeface="Cambria Math"/>
                        </a:rPr>
                        <m:t>𝑘</m:t>
                      </m:r>
                      <m:r>
                        <a:rPr lang="en-US" b="0" i="1" smtClean="0">
                          <a:latin typeface="Cambria Math"/>
                        </a:rPr>
                        <m:t>=1/</m:t>
                      </m:r>
                      <m:sSub>
                        <m:sSubPr>
                          <m:ctrlPr>
                            <a:rPr lang="en-US" b="0" i="1" smtClean="0">
                              <a:latin typeface="Cambria Math"/>
                            </a:rPr>
                          </m:ctrlPr>
                        </m:sSubPr>
                        <m:e>
                          <m:r>
                            <a:rPr lang="en-US" b="0" i="1" smtClean="0">
                              <a:latin typeface="Cambria Math"/>
                            </a:rPr>
                            <m:t>𝑅</m:t>
                          </m:r>
                        </m:e>
                        <m:sub>
                          <m:r>
                            <a:rPr lang="en-US" b="0" i="1" smtClean="0">
                              <a:latin typeface="Cambria Math"/>
                            </a:rPr>
                            <m:t>𝑚𝑎𝑠</m:t>
                          </m:r>
                        </m:sub>
                      </m:sSub>
                      <m:r>
                        <a:rPr lang="en-US" b="0" i="1" smtClean="0">
                          <a:latin typeface="Cambria Math"/>
                        </a:rPr>
                        <m:t>𝑘</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213673" y="3429811"/>
                <a:ext cx="2477153" cy="369332"/>
              </a:xfrm>
              <a:prstGeom prst="rect">
                <a:avLst/>
              </a:prstGeom>
              <a:blipFill rotWithShape="1">
                <a:blip r:embed="rId11"/>
                <a:stretch>
                  <a:fillRect t="-8333" r="-2703" b="-26667"/>
                </a:stretch>
              </a:blipFill>
            </p:spPr>
            <p:txBody>
              <a:bodyPr/>
              <a:lstStyle/>
              <a:p>
                <a:r>
                  <a:rPr lang="en-US">
                    <a:noFill/>
                  </a:rPr>
                  <a:t> </a:t>
                </a:r>
              </a:p>
            </p:txBody>
          </p:sp>
        </mc:Fallback>
      </mc:AlternateContent>
      <p:sp>
        <p:nvSpPr>
          <p:cNvPr id="200" name="Subtitle 2"/>
          <p:cNvSpPr txBox="1">
            <a:spLocks/>
          </p:cNvSpPr>
          <p:nvPr/>
        </p:nvSpPr>
        <p:spPr>
          <a:xfrm>
            <a:off x="3695792" y="3078036"/>
            <a:ext cx="5295807" cy="381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800" dirty="0">
                <a:solidFill>
                  <a:schemeClr val="tx1"/>
                </a:solidFill>
              </a:rPr>
              <a:t>Aparatul măsoară rezistența și calculează conductanța</a:t>
            </a:r>
            <a:endParaRPr lang="en-US" sz="1800" dirty="0">
              <a:solidFill>
                <a:schemeClr val="tx1"/>
              </a:solidFill>
            </a:endParaRPr>
          </a:p>
          <a:p>
            <a:pPr algn="l"/>
            <a:endParaRPr lang="en-US" sz="1800" dirty="0">
              <a:solidFill>
                <a:schemeClr val="tx1"/>
              </a:solidFill>
            </a:endParaRPr>
          </a:p>
        </p:txBody>
      </p:sp>
      <p:sp>
        <p:nvSpPr>
          <p:cNvPr id="191" name="Subtitle 2"/>
          <p:cNvSpPr txBox="1">
            <a:spLocks/>
          </p:cNvSpPr>
          <p:nvPr/>
        </p:nvSpPr>
        <p:spPr>
          <a:xfrm>
            <a:off x="0" y="6400800"/>
            <a:ext cx="9144000" cy="457200"/>
          </a:xfrm>
          <a:prstGeom prst="rect">
            <a:avLst/>
          </a:prstGeom>
          <a:solidFill>
            <a:schemeClr val="tx2">
              <a:lumMod val="75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smtClean="0">
                <a:solidFill>
                  <a:schemeClr val="bg1">
                    <a:lumMod val="95000"/>
                  </a:schemeClr>
                </a:solidFill>
              </a:rPr>
              <a:t>Instrumentaţie de măsură a parametrilor de mediu</a:t>
            </a:r>
            <a:endParaRPr lang="en-US" sz="2000" dirty="0">
              <a:solidFill>
                <a:schemeClr val="bg1">
                  <a:lumMod val="95000"/>
                </a:schemeClr>
              </a:solidFill>
            </a:endParaRPr>
          </a:p>
        </p:txBody>
      </p:sp>
    </p:spTree>
    <p:extLst>
      <p:ext uri="{BB962C8B-B14F-4D97-AF65-F5344CB8AC3E}">
        <p14:creationId xmlns:p14="http://schemas.microsoft.com/office/powerpoint/2010/main" val="3971069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10901</TotalTime>
  <Words>1838</Words>
  <Application>Microsoft Office PowerPoint</Application>
  <PresentationFormat>On-screen Show (4:3)</PresentationFormat>
  <Paragraphs>377</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60</cp:revision>
  <dcterms:created xsi:type="dcterms:W3CDTF">2017-11-11T19:16:29Z</dcterms:created>
  <dcterms:modified xsi:type="dcterms:W3CDTF">2020-04-27T13:37:22Z</dcterms:modified>
</cp:coreProperties>
</file>