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70" r:id="rId5"/>
    <p:sldId id="271" r:id="rId6"/>
    <p:sldId id="272" r:id="rId7"/>
    <p:sldId id="273" r:id="rId8"/>
    <p:sldId id="275" r:id="rId9"/>
    <p:sldId id="274" r:id="rId10"/>
    <p:sldId id="276" r:id="rId11"/>
    <p:sldId id="279" r:id="rId12"/>
    <p:sldId id="280" r:id="rId13"/>
    <p:sldId id="278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3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6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8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2E9-26C0-493B-BC0B-A9EB0FCD0E7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62000" y="17526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chemeClr val="tx1"/>
                </a:solidFill>
              </a:rPr>
              <a:t>Lucrare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laborator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28956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</a:rPr>
              <a:t>Măsurarea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parametrilor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de </a:t>
            </a:r>
            <a:r>
              <a:rPr lang="en-US" sz="2800" b="1" dirty="0" err="1" smtClean="0">
                <a:solidFill>
                  <a:schemeClr val="tx1"/>
                </a:solidFill>
              </a:rPr>
              <a:t>calitate</a:t>
            </a:r>
            <a:r>
              <a:rPr lang="en-US" sz="2800" b="1" dirty="0" smtClean="0">
                <a:solidFill>
                  <a:schemeClr val="tx1"/>
                </a:solidFill>
              </a:rPr>
              <a:t> a </a:t>
            </a:r>
            <a:r>
              <a:rPr lang="en-US" sz="2800" b="1" dirty="0" err="1" smtClean="0">
                <a:solidFill>
                  <a:schemeClr val="tx1"/>
                </a:solidFill>
              </a:rPr>
              <a:t>apei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prin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metode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spectrofotometrice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13447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Spectrofotometrul</a:t>
            </a:r>
            <a:r>
              <a:rPr lang="en-US" sz="2800" b="1" dirty="0" smtClean="0">
                <a:solidFill>
                  <a:schemeClr val="tx1"/>
                </a:solidFill>
              </a:rPr>
              <a:t> DR 2800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Masurare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metoda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cuvetelor</a:t>
            </a:r>
            <a:r>
              <a:rPr lang="en-US" sz="2400" dirty="0" smtClean="0">
                <a:solidFill>
                  <a:schemeClr val="tx1"/>
                </a:solidFill>
              </a:rPr>
              <a:t> de test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Exemplu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certificat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calitate</a:t>
            </a:r>
            <a:endParaRPr lang="en-US" sz="2400" dirty="0"/>
          </a:p>
          <a:p>
            <a:endParaRPr lang="en-US" sz="1800" dirty="0"/>
          </a:p>
        </p:txBody>
      </p:sp>
      <p:sp>
        <p:nvSpPr>
          <p:cNvPr id="4" name="object 2"/>
          <p:cNvSpPr txBox="1"/>
          <p:nvPr/>
        </p:nvSpPr>
        <p:spPr>
          <a:xfrm>
            <a:off x="1374775" y="1828800"/>
            <a:ext cx="6394450" cy="329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2095">
              <a:lnSpc>
                <a:spcPts val="1645"/>
              </a:lnSpc>
            </a:pPr>
            <a:r>
              <a:rPr sz="1400" spc="-10" dirty="0">
                <a:latin typeface="Arial"/>
                <a:cs typeface="Arial"/>
              </a:rPr>
              <a:t>Quality certificate</a:t>
            </a:r>
            <a:endParaRPr sz="1400" dirty="0">
              <a:latin typeface="Arial"/>
              <a:cs typeface="Arial"/>
            </a:endParaRPr>
          </a:p>
          <a:p>
            <a:pPr marL="4058920" marR="5080" indent="-71755" algn="ctr">
              <a:lnSpc>
                <a:spcPts val="1610"/>
              </a:lnSpc>
              <a:spcBef>
                <a:spcPts val="75"/>
              </a:spcBef>
            </a:pPr>
            <a:r>
              <a:rPr sz="1400" spc="-10" dirty="0">
                <a:latin typeface="Arial"/>
                <a:cs typeface="Arial"/>
              </a:rPr>
              <a:t>Technical data for Validation of LCK339 (1-60 </a:t>
            </a:r>
            <a:r>
              <a:rPr sz="1400" spc="-25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g/l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Nitrate)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Quality </a:t>
            </a:r>
            <a:r>
              <a:rPr sz="1400" spc="-5" dirty="0">
                <a:latin typeface="Arial"/>
                <a:cs typeface="Arial"/>
              </a:rPr>
              <a:t>certif</a:t>
            </a:r>
            <a:r>
              <a:rPr sz="1400" spc="-10" dirty="0">
                <a:latin typeface="Arial"/>
                <a:cs typeface="Arial"/>
              </a:rPr>
              <a:t>icate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3966210">
              <a:lnSpc>
                <a:spcPts val="1270"/>
              </a:lnSpc>
            </a:pPr>
            <a:r>
              <a:rPr sz="1100" spc="-10" dirty="0">
                <a:latin typeface="Arial"/>
                <a:cs typeface="Arial"/>
              </a:rPr>
              <a:t>Technical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ata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cuvette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test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LCK339</a:t>
            </a:r>
            <a:r>
              <a:rPr sz="1100" spc="-5" dirty="0">
                <a:latin typeface="Arial"/>
                <a:cs typeface="Arial"/>
              </a:rPr>
              <a:t> (Results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050" spc="-7" baseline="-11904" dirty="0">
                <a:latin typeface="Arial"/>
                <a:cs typeface="Arial"/>
              </a:rPr>
              <a:t>3</a:t>
            </a:r>
            <a:r>
              <a:rPr sz="1100" spc="-5" dirty="0"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  <a:p>
            <a:pPr marL="4135120" marR="55880">
              <a:lnSpc>
                <a:spcPts val="1150"/>
              </a:lnSpc>
            </a:pPr>
            <a:r>
              <a:rPr sz="1000" spc="-5" dirty="0">
                <a:latin typeface="Arial"/>
                <a:cs typeface="Arial"/>
              </a:rPr>
              <a:t>Th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technica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dat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 fo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 cuv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tt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test </a:t>
            </a:r>
            <a:r>
              <a:rPr sz="1000" dirty="0">
                <a:latin typeface="Arial"/>
                <a:cs typeface="Arial"/>
              </a:rPr>
              <a:t>LCK3</a:t>
            </a:r>
            <a:r>
              <a:rPr sz="1000" spc="-10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9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determi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ed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conf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rmity</a:t>
            </a:r>
          </a:p>
          <a:p>
            <a:pPr marL="4135120">
              <a:lnSpc>
                <a:spcPts val="1100"/>
              </a:lnSpc>
            </a:pPr>
            <a:r>
              <a:rPr sz="1000" dirty="0">
                <a:latin typeface="Arial"/>
                <a:cs typeface="Arial"/>
              </a:rPr>
              <a:t>with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84</a:t>
            </a:r>
            <a:r>
              <a:rPr sz="1000" spc="-10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6-1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384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A51</a:t>
            </a:r>
          </a:p>
          <a:p>
            <a:pPr marL="4135120">
              <a:lnSpc>
                <a:spcPts val="1175"/>
              </a:lnSpc>
            </a:pPr>
            <a:r>
              <a:rPr sz="1000" dirty="0">
                <a:latin typeface="Arial"/>
                <a:cs typeface="Arial"/>
              </a:rPr>
              <a:t>„Cal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bration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analysis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ho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s“.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4135120" marR="132080">
              <a:lnSpc>
                <a:spcPct val="95800"/>
              </a:lnSpc>
            </a:pPr>
            <a:r>
              <a:rPr sz="1000" spc="-5" dirty="0">
                <a:latin typeface="Arial"/>
                <a:cs typeface="Arial"/>
              </a:rPr>
              <a:t>Th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ri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 </a:t>
            </a:r>
            <a:r>
              <a:rPr sz="1000" spc="-5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 th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small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 an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 larg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st cali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ration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stand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exh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bit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normal distri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ution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utlier-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nd- </a:t>
            </a:r>
            <a:r>
              <a:rPr sz="1000" spc="-5" dirty="0">
                <a:latin typeface="Arial"/>
                <a:cs typeface="Arial"/>
              </a:rPr>
              <a:t>free.</a:t>
            </a:r>
            <a:endParaRPr sz="1000" dirty="0">
              <a:latin typeface="Arial"/>
              <a:cs typeface="Arial"/>
            </a:endParaRPr>
          </a:p>
          <a:p>
            <a:pPr marL="4135120">
              <a:lnSpc>
                <a:spcPts val="1150"/>
              </a:lnSpc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cal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brati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gives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ar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functi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n.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1374775" y="5550039"/>
            <a:ext cx="27578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u="sng" spc="-10" dirty="0">
                <a:latin typeface="Arial"/>
                <a:cs typeface="Arial"/>
              </a:rPr>
              <a:t>Technical d</a:t>
            </a:r>
            <a:r>
              <a:rPr sz="1100" u="sng" spc="-5" dirty="0">
                <a:latin typeface="Arial"/>
                <a:cs typeface="Arial"/>
              </a:rPr>
              <a:t>ata in confo</a:t>
            </a:r>
            <a:r>
              <a:rPr sz="1100" u="sng" spc="-15" dirty="0">
                <a:latin typeface="Arial"/>
                <a:cs typeface="Arial"/>
              </a:rPr>
              <a:t>r</a:t>
            </a:r>
            <a:r>
              <a:rPr sz="1100" u="sng" spc="-5" dirty="0">
                <a:latin typeface="Arial"/>
                <a:cs typeface="Arial"/>
              </a:rPr>
              <a:t>mity with D</a:t>
            </a:r>
            <a:r>
              <a:rPr sz="1100" u="sng" dirty="0">
                <a:latin typeface="Arial"/>
                <a:cs typeface="Arial"/>
              </a:rPr>
              <a:t>I</a:t>
            </a:r>
            <a:r>
              <a:rPr sz="1100" u="sng" spc="-10" dirty="0">
                <a:latin typeface="Arial"/>
                <a:cs typeface="Arial"/>
              </a:rPr>
              <a:t>N 32645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069244"/>
              </p:ext>
            </p:extLst>
          </p:nvPr>
        </p:nvGraphicFramePr>
        <p:xfrm>
          <a:off x="1339597" y="3823316"/>
          <a:ext cx="3105148" cy="1238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4717"/>
                <a:gridCol w="1170431"/>
              </a:tblGrid>
              <a:tr h="205739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Sensitivit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0.018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s./(mg/l)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6502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Ordi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inters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0.04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Abs.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6502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sid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dard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eviati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0.0035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6502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Method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var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ation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efficient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0.57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6502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Metho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st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deviati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0.1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mg/l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6502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Confi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terval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(95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0.4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mg/l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374775" y="2590800"/>
            <a:ext cx="6394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0" y="1524000"/>
            <a:ext cx="7620000" cy="472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13447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Spectrofotometrul</a:t>
            </a:r>
            <a:r>
              <a:rPr lang="en-US" sz="2800" b="1" dirty="0" smtClean="0">
                <a:solidFill>
                  <a:schemeClr val="tx1"/>
                </a:solidFill>
              </a:rPr>
              <a:t> DR 2800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Masurare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metoda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cuvetelor</a:t>
            </a:r>
            <a:r>
              <a:rPr lang="en-US" sz="2400" dirty="0" smtClean="0">
                <a:solidFill>
                  <a:schemeClr val="tx1"/>
                </a:solidFill>
              </a:rPr>
              <a:t> de test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Exemplu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certificat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calitate</a:t>
            </a:r>
            <a:endParaRPr lang="en-US" sz="2400" dirty="0"/>
          </a:p>
          <a:p>
            <a:endParaRPr lang="en-US" sz="1800" dirty="0"/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49506"/>
              </p:ext>
            </p:extLst>
          </p:nvPr>
        </p:nvGraphicFramePr>
        <p:xfrm>
          <a:off x="1647381" y="2192426"/>
          <a:ext cx="3105148" cy="413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4717"/>
                <a:gridCol w="1170431"/>
              </a:tblGrid>
              <a:tr h="206502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ctio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lim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0.21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mg/l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6501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Quantitatio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l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mit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0.62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mg/l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3"/>
          <p:cNvSpPr txBox="1"/>
          <p:nvPr/>
        </p:nvSpPr>
        <p:spPr>
          <a:xfrm>
            <a:off x="5804980" y="2172618"/>
            <a:ext cx="227076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150"/>
              </a:lnSpc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det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ction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qu</a:t>
            </a:r>
            <a:r>
              <a:rPr sz="1000" spc="-10" dirty="0">
                <a:latin typeface="Arial"/>
                <a:cs typeface="Arial"/>
              </a:rPr>
              <a:t>an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itation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limits </a:t>
            </a:r>
            <a:r>
              <a:rPr sz="1000" spc="-5" dirty="0">
                <a:latin typeface="Arial"/>
                <a:cs typeface="Arial"/>
              </a:rPr>
              <a:t>wer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det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ne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 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 conformit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5" dirty="0">
                <a:latin typeface="Arial"/>
                <a:cs typeface="Arial"/>
              </a:rPr>
              <a:t> wit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5" dirty="0">
                <a:latin typeface="Arial"/>
                <a:cs typeface="Arial"/>
              </a:rPr>
              <a:t> DIN </a:t>
            </a:r>
            <a:r>
              <a:rPr sz="1000" dirty="0">
                <a:latin typeface="Arial"/>
                <a:cs typeface="Arial"/>
              </a:rPr>
              <a:t>326</a:t>
            </a:r>
            <a:r>
              <a:rPr sz="1000" spc="-10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5.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5875120" y="3048919"/>
            <a:ext cx="54800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Result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0" spc="-5" dirty="0">
                <a:latin typeface="Arial"/>
                <a:cs typeface="Arial"/>
              </a:rPr>
              <a:t>12.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 mg/l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spc="-5" dirty="0">
                <a:latin typeface="Arial"/>
                <a:cs typeface="Arial"/>
              </a:rPr>
              <a:t>24.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 mg/l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spc="-5" dirty="0">
                <a:latin typeface="Arial"/>
                <a:cs typeface="Arial"/>
              </a:rPr>
              <a:t>36.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 mg/l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spc="-5" dirty="0">
                <a:latin typeface="Arial"/>
                <a:cs typeface="Arial"/>
              </a:rPr>
              <a:t>48.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 mg/l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spc="-5" dirty="0">
                <a:latin typeface="Arial"/>
                <a:cs typeface="Arial"/>
              </a:rPr>
              <a:t>60.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 mg/l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702993" y="3048919"/>
            <a:ext cx="114109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Confidenc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intervall</a:t>
            </a:r>
            <a:endParaRPr sz="1000">
              <a:latin typeface="Arial"/>
              <a:cs typeface="Arial"/>
            </a:endParaRPr>
          </a:p>
          <a:p>
            <a:pPr marL="189865">
              <a:lnSpc>
                <a:spcPct val="100000"/>
              </a:lnSpc>
              <a:spcBef>
                <a:spcPts val="30"/>
              </a:spcBef>
            </a:pPr>
            <a:r>
              <a:rPr sz="1000" dirty="0">
                <a:latin typeface="Symbol"/>
                <a:cs typeface="Symbol"/>
              </a:rPr>
              <a:t>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0.4</a:t>
            </a:r>
            <a:r>
              <a:rPr sz="1000" dirty="0">
                <a:latin typeface="Arial"/>
                <a:cs typeface="Arial"/>
              </a:rPr>
              <a:t>8</a:t>
            </a:r>
            <a:r>
              <a:rPr sz="1000" spc="-5" dirty="0">
                <a:latin typeface="Arial"/>
                <a:cs typeface="Arial"/>
              </a:rPr>
              <a:t> mg/l</a:t>
            </a:r>
            <a:endParaRPr sz="1000">
              <a:latin typeface="Arial"/>
              <a:cs typeface="Arial"/>
            </a:endParaRPr>
          </a:p>
          <a:p>
            <a:pPr marL="189865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latin typeface="Symbol"/>
                <a:cs typeface="Symbol"/>
              </a:rPr>
              <a:t>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0.4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-5" dirty="0">
                <a:latin typeface="Arial"/>
                <a:cs typeface="Arial"/>
              </a:rPr>
              <a:t> mg/l</a:t>
            </a:r>
            <a:endParaRPr sz="1000">
              <a:latin typeface="Arial"/>
              <a:cs typeface="Arial"/>
            </a:endParaRPr>
          </a:p>
          <a:p>
            <a:pPr marL="189865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latin typeface="Symbol"/>
                <a:cs typeface="Symbol"/>
              </a:rPr>
              <a:t>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0.4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-5" dirty="0">
                <a:latin typeface="Arial"/>
                <a:cs typeface="Arial"/>
              </a:rPr>
              <a:t> mg/l</a:t>
            </a:r>
            <a:endParaRPr sz="1000">
              <a:latin typeface="Arial"/>
              <a:cs typeface="Arial"/>
            </a:endParaRPr>
          </a:p>
          <a:p>
            <a:pPr marL="189865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latin typeface="Symbol"/>
                <a:cs typeface="Symbol"/>
              </a:rPr>
              <a:t>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0.4</a:t>
            </a:r>
            <a:r>
              <a:rPr sz="1000" dirty="0">
                <a:latin typeface="Arial"/>
                <a:cs typeface="Arial"/>
              </a:rPr>
              <a:t>7</a:t>
            </a:r>
            <a:r>
              <a:rPr sz="1000" spc="-5" dirty="0">
                <a:latin typeface="Arial"/>
                <a:cs typeface="Arial"/>
              </a:rPr>
              <a:t> mg/l</a:t>
            </a:r>
            <a:endParaRPr sz="1000">
              <a:latin typeface="Arial"/>
              <a:cs typeface="Arial"/>
            </a:endParaRPr>
          </a:p>
          <a:p>
            <a:pPr marL="189865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latin typeface="Symbol"/>
                <a:cs typeface="Symbol"/>
              </a:rPr>
              <a:t>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0.5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 mg/l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5945265" y="4412156"/>
            <a:ext cx="12884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000" b="1" dirty="0">
                <a:latin typeface="Arial"/>
                <a:cs typeface="Arial"/>
              </a:rPr>
              <a:t>HACH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L</a:t>
            </a:r>
            <a:r>
              <a:rPr sz="1000" b="1" spc="-5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NGE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</a:t>
            </a:r>
            <a:r>
              <a:rPr sz="1000" b="1" spc="-5" dirty="0">
                <a:latin typeface="Arial"/>
                <a:cs typeface="Arial"/>
              </a:rPr>
              <a:t>m</a:t>
            </a:r>
            <a:r>
              <a:rPr sz="1000" b="1" spc="-10" dirty="0">
                <a:latin typeface="Arial"/>
                <a:cs typeface="Arial"/>
              </a:rPr>
              <a:t>b</a:t>
            </a:r>
            <a:r>
              <a:rPr sz="1000" b="1" dirty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b="1" spc="-5" dirty="0">
                <a:latin typeface="Arial"/>
                <a:cs typeface="Arial"/>
              </a:rPr>
              <a:t>Quali</a:t>
            </a:r>
            <a:r>
              <a:rPr sz="1000" b="1" spc="5" dirty="0">
                <a:latin typeface="Arial"/>
                <a:cs typeface="Arial"/>
              </a:rPr>
              <a:t>t</a:t>
            </a:r>
            <a:r>
              <a:rPr sz="1000" b="1" dirty="0">
                <a:latin typeface="Arial"/>
                <a:cs typeface="Arial"/>
              </a:rPr>
              <a:t>y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nagement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7"/>
          <p:cNvSpPr/>
          <p:nvPr/>
        </p:nvSpPr>
        <p:spPr>
          <a:xfrm>
            <a:off x="5637085" y="4767981"/>
            <a:ext cx="1800605" cy="720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/>
          <p:nvPr/>
        </p:nvSpPr>
        <p:spPr>
          <a:xfrm>
            <a:off x="1647253" y="2971952"/>
            <a:ext cx="3712845" cy="2640330"/>
          </a:xfrm>
          <a:custGeom>
            <a:avLst/>
            <a:gdLst/>
            <a:ahLst/>
            <a:cxnLst/>
            <a:rect l="l" t="t" r="r" b="b"/>
            <a:pathLst>
              <a:path w="3712845" h="2640329">
                <a:moveTo>
                  <a:pt x="3712464" y="0"/>
                </a:moveTo>
                <a:lnTo>
                  <a:pt x="0" y="0"/>
                </a:lnTo>
                <a:lnTo>
                  <a:pt x="0" y="2640330"/>
                </a:lnTo>
                <a:lnTo>
                  <a:pt x="3712464" y="2640330"/>
                </a:lnTo>
                <a:lnTo>
                  <a:pt x="371246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/>
          <p:cNvSpPr/>
          <p:nvPr/>
        </p:nvSpPr>
        <p:spPr>
          <a:xfrm>
            <a:off x="2168461" y="3442106"/>
            <a:ext cx="0" cy="1675130"/>
          </a:xfrm>
          <a:custGeom>
            <a:avLst/>
            <a:gdLst/>
            <a:ahLst/>
            <a:cxnLst/>
            <a:rect l="l" t="t" r="r" b="b"/>
            <a:pathLst>
              <a:path h="1675129">
                <a:moveTo>
                  <a:pt x="0" y="0"/>
                </a:moveTo>
                <a:lnTo>
                  <a:pt x="0" y="16748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/>
          <p:cNvSpPr/>
          <p:nvPr/>
        </p:nvSpPr>
        <p:spPr>
          <a:xfrm>
            <a:off x="2134172" y="5083453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2141030" y="489828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/>
          <p:cNvSpPr/>
          <p:nvPr/>
        </p:nvSpPr>
        <p:spPr>
          <a:xfrm>
            <a:off x="2134172" y="4719979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8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/>
          <p:cNvSpPr/>
          <p:nvPr/>
        </p:nvSpPr>
        <p:spPr>
          <a:xfrm>
            <a:off x="2141030" y="453405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/>
          <p:cNvSpPr/>
          <p:nvPr/>
        </p:nvSpPr>
        <p:spPr>
          <a:xfrm>
            <a:off x="2134172" y="4355744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8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2141030" y="417057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2134172" y="3991507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8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2141030" y="380634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2134172" y="3627272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8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/>
          <p:cNvSpPr/>
          <p:nvPr/>
        </p:nvSpPr>
        <p:spPr>
          <a:xfrm>
            <a:off x="2141030" y="344210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/>
          <p:cNvSpPr/>
          <p:nvPr/>
        </p:nvSpPr>
        <p:spPr>
          <a:xfrm>
            <a:off x="2465641" y="5057546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2770441" y="505068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2"/>
          <p:cNvSpPr/>
          <p:nvPr/>
        </p:nvSpPr>
        <p:spPr>
          <a:xfrm>
            <a:off x="3067621" y="5057546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3"/>
          <p:cNvSpPr/>
          <p:nvPr/>
        </p:nvSpPr>
        <p:spPr>
          <a:xfrm>
            <a:off x="3371659" y="505068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4"/>
          <p:cNvSpPr/>
          <p:nvPr/>
        </p:nvSpPr>
        <p:spPr>
          <a:xfrm>
            <a:off x="3669602" y="5057546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5"/>
          <p:cNvSpPr/>
          <p:nvPr/>
        </p:nvSpPr>
        <p:spPr>
          <a:xfrm>
            <a:off x="3966781" y="505068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6"/>
          <p:cNvSpPr/>
          <p:nvPr/>
        </p:nvSpPr>
        <p:spPr>
          <a:xfrm>
            <a:off x="4271581" y="5057546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7"/>
          <p:cNvSpPr/>
          <p:nvPr/>
        </p:nvSpPr>
        <p:spPr>
          <a:xfrm>
            <a:off x="4568762" y="505068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8"/>
          <p:cNvSpPr/>
          <p:nvPr/>
        </p:nvSpPr>
        <p:spPr>
          <a:xfrm>
            <a:off x="4873562" y="5057546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9"/>
          <p:cNvSpPr/>
          <p:nvPr/>
        </p:nvSpPr>
        <p:spPr>
          <a:xfrm>
            <a:off x="5170741" y="505068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0"/>
          <p:cNvSpPr/>
          <p:nvPr/>
        </p:nvSpPr>
        <p:spPr>
          <a:xfrm>
            <a:off x="2465636" y="3554853"/>
            <a:ext cx="2407920" cy="1363345"/>
          </a:xfrm>
          <a:custGeom>
            <a:avLst/>
            <a:gdLst/>
            <a:ahLst/>
            <a:cxnLst/>
            <a:rect l="l" t="t" r="r" b="b"/>
            <a:pathLst>
              <a:path w="2407920" h="1363345">
                <a:moveTo>
                  <a:pt x="0" y="0"/>
                </a:moveTo>
                <a:lnTo>
                  <a:pt x="41152" y="105914"/>
                </a:lnTo>
                <a:lnTo>
                  <a:pt x="74680" y="211829"/>
                </a:lnTo>
                <a:lnTo>
                  <a:pt x="155457" y="429765"/>
                </a:lnTo>
                <a:lnTo>
                  <a:pt x="189742" y="535680"/>
                </a:lnTo>
                <a:lnTo>
                  <a:pt x="230124" y="635500"/>
                </a:lnTo>
                <a:lnTo>
                  <a:pt x="263651" y="721612"/>
                </a:lnTo>
                <a:lnTo>
                  <a:pt x="304804" y="794001"/>
                </a:lnTo>
                <a:lnTo>
                  <a:pt x="338331" y="853436"/>
                </a:lnTo>
                <a:lnTo>
                  <a:pt x="378713" y="899916"/>
                </a:lnTo>
                <a:lnTo>
                  <a:pt x="413011" y="933453"/>
                </a:lnTo>
                <a:lnTo>
                  <a:pt x="453393" y="966212"/>
                </a:lnTo>
                <a:lnTo>
                  <a:pt x="493775" y="986028"/>
                </a:lnTo>
                <a:lnTo>
                  <a:pt x="527303" y="1012704"/>
                </a:lnTo>
                <a:lnTo>
                  <a:pt x="601983" y="1052323"/>
                </a:lnTo>
                <a:lnTo>
                  <a:pt x="676663" y="1091942"/>
                </a:lnTo>
                <a:lnTo>
                  <a:pt x="750573" y="1125479"/>
                </a:lnTo>
                <a:lnTo>
                  <a:pt x="832107" y="1151390"/>
                </a:lnTo>
                <a:lnTo>
                  <a:pt x="906030" y="1178054"/>
                </a:lnTo>
                <a:lnTo>
                  <a:pt x="1055377" y="1217673"/>
                </a:lnTo>
                <a:lnTo>
                  <a:pt x="1203967" y="1251210"/>
                </a:lnTo>
                <a:lnTo>
                  <a:pt x="1352556" y="1277120"/>
                </a:lnTo>
                <a:lnTo>
                  <a:pt x="1501146" y="1296923"/>
                </a:lnTo>
                <a:lnTo>
                  <a:pt x="1650493" y="1316739"/>
                </a:lnTo>
                <a:lnTo>
                  <a:pt x="1805950" y="1330460"/>
                </a:lnTo>
                <a:lnTo>
                  <a:pt x="2103129" y="1350264"/>
                </a:lnTo>
                <a:lnTo>
                  <a:pt x="2252477" y="1357124"/>
                </a:lnTo>
                <a:lnTo>
                  <a:pt x="2407921" y="1363219"/>
                </a:lnTo>
              </a:path>
            </a:pathLst>
          </a:custGeom>
          <a:ln w="19957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1"/>
          <p:cNvSpPr/>
          <p:nvPr/>
        </p:nvSpPr>
        <p:spPr>
          <a:xfrm>
            <a:off x="4873545" y="4918084"/>
            <a:ext cx="297180" cy="13970"/>
          </a:xfrm>
          <a:custGeom>
            <a:avLst/>
            <a:gdLst/>
            <a:ahLst/>
            <a:cxnLst/>
            <a:rect l="l" t="t" r="r" b="b"/>
            <a:pathLst>
              <a:path w="297179" h="13970">
                <a:moveTo>
                  <a:pt x="0" y="0"/>
                </a:moveTo>
                <a:lnTo>
                  <a:pt x="297178" y="13721"/>
                </a:lnTo>
              </a:path>
            </a:pathLst>
          </a:custGeom>
          <a:ln w="1985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2"/>
          <p:cNvSpPr txBox="1"/>
          <p:nvPr/>
        </p:nvSpPr>
        <p:spPr>
          <a:xfrm>
            <a:off x="3446323" y="5380937"/>
            <a:ext cx="339979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spc="30" dirty="0">
                <a:latin typeface="Arial"/>
                <a:cs typeface="Arial"/>
              </a:rPr>
              <a:t>g</a:t>
            </a:r>
            <a:r>
              <a:rPr sz="800" b="1" spc="-15" dirty="0">
                <a:latin typeface="Arial"/>
                <a:cs typeface="Arial"/>
              </a:rPr>
              <a:t>/</a:t>
            </a:r>
            <a:r>
              <a:rPr sz="800" b="1" spc="5" dirty="0">
                <a:latin typeface="Arial"/>
                <a:cs typeface="Arial"/>
              </a:rPr>
              <a:t>l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50" dirty="0">
                <a:latin typeface="Arial"/>
                <a:cs typeface="Arial"/>
              </a:rPr>
              <a:t>N</a:t>
            </a:r>
            <a:r>
              <a:rPr sz="800" b="1" spc="10" dirty="0">
                <a:latin typeface="Arial"/>
                <a:cs typeface="Arial"/>
              </a:rPr>
              <a:t>O</a:t>
            </a:r>
            <a:r>
              <a:rPr sz="825" b="1" spc="15" baseline="-15151" dirty="0">
                <a:latin typeface="Arial"/>
                <a:cs typeface="Arial"/>
              </a:rPr>
              <a:t>3</a:t>
            </a:r>
            <a:endParaRPr sz="825" baseline="-15151">
              <a:latin typeface="Arial"/>
              <a:cs typeface="Arial"/>
            </a:endParaRPr>
          </a:p>
          <a:p>
            <a:pPr marR="5080" algn="r">
              <a:lnSpc>
                <a:spcPts val="1170"/>
              </a:lnSpc>
            </a:pPr>
            <a:r>
              <a:rPr sz="1000" b="1" spc="-5" dirty="0">
                <a:latin typeface="Arial"/>
                <a:cs typeface="Arial"/>
              </a:rPr>
              <a:t>Dr</a:t>
            </a:r>
            <a:r>
              <a:rPr sz="1000" b="1" dirty="0">
                <a:latin typeface="Arial"/>
                <a:cs typeface="Arial"/>
              </a:rPr>
              <a:t>.</a:t>
            </a:r>
            <a:r>
              <a:rPr sz="1000" b="1" spc="-5" dirty="0">
                <a:latin typeface="Arial"/>
                <a:cs typeface="Arial"/>
              </a:rPr>
              <a:t> Ral</a:t>
            </a:r>
            <a:r>
              <a:rPr sz="1000" b="1" dirty="0">
                <a:latin typeface="Arial"/>
                <a:cs typeface="Arial"/>
              </a:rPr>
              <a:t>f</a:t>
            </a:r>
            <a:r>
              <a:rPr sz="1000" b="1" spc="-5" dirty="0">
                <a:latin typeface="Arial"/>
                <a:cs typeface="Arial"/>
              </a:rPr>
              <a:t> Kloos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33"/>
          <p:cNvSpPr txBox="1"/>
          <p:nvPr/>
        </p:nvSpPr>
        <p:spPr>
          <a:xfrm>
            <a:off x="2634800" y="3086468"/>
            <a:ext cx="174053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b="1" spc="-40" dirty="0">
                <a:latin typeface="Arial"/>
                <a:cs typeface="Arial"/>
              </a:rPr>
              <a:t>R</a:t>
            </a:r>
            <a:r>
              <a:rPr sz="1000" b="1" spc="25" dirty="0">
                <a:latin typeface="Arial"/>
                <a:cs typeface="Arial"/>
              </a:rPr>
              <a:t>e</a:t>
            </a:r>
            <a:r>
              <a:rPr sz="1000" b="1" spc="-20" dirty="0">
                <a:latin typeface="Arial"/>
                <a:cs typeface="Arial"/>
              </a:rPr>
              <a:t>l</a:t>
            </a:r>
            <a:r>
              <a:rPr sz="1000" b="1" spc="25" dirty="0">
                <a:latin typeface="Arial"/>
                <a:cs typeface="Arial"/>
              </a:rPr>
              <a:t>a</a:t>
            </a:r>
            <a:r>
              <a:rPr sz="1000" b="1" spc="-20" dirty="0">
                <a:latin typeface="Arial"/>
                <a:cs typeface="Arial"/>
              </a:rPr>
              <a:t>t</a:t>
            </a:r>
            <a:r>
              <a:rPr sz="1000" b="1" spc="-15" dirty="0">
                <a:latin typeface="Arial"/>
                <a:cs typeface="Arial"/>
              </a:rPr>
              <a:t>i</a:t>
            </a:r>
            <a:r>
              <a:rPr sz="1000" b="1" spc="20" dirty="0">
                <a:latin typeface="Arial"/>
                <a:cs typeface="Arial"/>
              </a:rPr>
              <a:t>v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spc="20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a</a:t>
            </a:r>
            <a:r>
              <a:rPr sz="1000" b="1" spc="20" dirty="0">
                <a:latin typeface="Arial"/>
                <a:cs typeface="Arial"/>
              </a:rPr>
              <a:t>n</a:t>
            </a:r>
            <a:r>
              <a:rPr sz="1000" b="1" spc="25" dirty="0">
                <a:latin typeface="Arial"/>
                <a:cs typeface="Arial"/>
              </a:rPr>
              <a:t>a</a:t>
            </a:r>
            <a:r>
              <a:rPr sz="1000" b="1" spc="-20" dirty="0">
                <a:latin typeface="Arial"/>
                <a:cs typeface="Arial"/>
              </a:rPr>
              <a:t>l</a:t>
            </a:r>
            <a:r>
              <a:rPr sz="1000" b="1" spc="25" dirty="0">
                <a:latin typeface="Arial"/>
                <a:cs typeface="Arial"/>
              </a:rPr>
              <a:t>y</a:t>
            </a:r>
            <a:r>
              <a:rPr sz="1000" b="1" spc="-20" dirty="0">
                <a:latin typeface="Arial"/>
                <a:cs typeface="Arial"/>
              </a:rPr>
              <a:t>t</a:t>
            </a:r>
            <a:r>
              <a:rPr sz="1000" b="1" spc="-15" dirty="0">
                <a:latin typeface="Arial"/>
                <a:cs typeface="Arial"/>
              </a:rPr>
              <a:t>i</a:t>
            </a:r>
            <a:r>
              <a:rPr sz="1000" b="1" spc="20" dirty="0">
                <a:latin typeface="Arial"/>
                <a:cs typeface="Arial"/>
              </a:rPr>
              <a:t>c</a:t>
            </a:r>
            <a:r>
              <a:rPr sz="1000" b="1" spc="25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l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20" dirty="0">
                <a:latin typeface="Arial"/>
                <a:cs typeface="Arial"/>
              </a:rPr>
              <a:t>p</a:t>
            </a:r>
            <a:r>
              <a:rPr sz="1000" b="1" spc="30" dirty="0">
                <a:latin typeface="Arial"/>
                <a:cs typeface="Arial"/>
              </a:rPr>
              <a:t>r</a:t>
            </a:r>
            <a:r>
              <a:rPr sz="1000" b="1" spc="25" dirty="0">
                <a:latin typeface="Arial"/>
                <a:cs typeface="Arial"/>
              </a:rPr>
              <a:t>e</a:t>
            </a:r>
            <a:r>
              <a:rPr sz="1000" b="1" spc="20" dirty="0">
                <a:latin typeface="Arial"/>
                <a:cs typeface="Arial"/>
              </a:rPr>
              <a:t>c</a:t>
            </a:r>
            <a:r>
              <a:rPr sz="1000" b="1" spc="-15" dirty="0">
                <a:latin typeface="Arial"/>
                <a:cs typeface="Arial"/>
              </a:rPr>
              <a:t>i</a:t>
            </a:r>
            <a:r>
              <a:rPr sz="1000" b="1" spc="20" dirty="0">
                <a:latin typeface="Arial"/>
                <a:cs typeface="Arial"/>
              </a:rPr>
              <a:t>s</a:t>
            </a:r>
            <a:r>
              <a:rPr sz="1000" b="1" spc="-15" dirty="0">
                <a:latin typeface="Arial"/>
                <a:cs typeface="Arial"/>
              </a:rPr>
              <a:t>i</a:t>
            </a:r>
            <a:r>
              <a:rPr sz="1000" b="1" spc="20" dirty="0">
                <a:latin typeface="Arial"/>
                <a:cs typeface="Arial"/>
              </a:rPr>
              <a:t>o</a:t>
            </a:r>
            <a:r>
              <a:rPr sz="1000" b="1" spc="-10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34"/>
          <p:cNvSpPr txBox="1"/>
          <p:nvPr/>
        </p:nvSpPr>
        <p:spPr>
          <a:xfrm>
            <a:off x="1931476" y="5033460"/>
            <a:ext cx="14732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25" dirty="0">
                <a:latin typeface="Arial"/>
                <a:cs typeface="Arial"/>
              </a:rPr>
              <a:t>0</a:t>
            </a:r>
            <a:r>
              <a:rPr sz="800" spc="-15" dirty="0">
                <a:latin typeface="Arial"/>
                <a:cs typeface="Arial"/>
              </a:rPr>
              <a:t>,</a:t>
            </a:r>
            <a:r>
              <a:rPr sz="800" spc="1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35"/>
          <p:cNvSpPr txBox="1"/>
          <p:nvPr/>
        </p:nvSpPr>
        <p:spPr>
          <a:xfrm>
            <a:off x="1931476" y="4669228"/>
            <a:ext cx="14732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25" dirty="0">
                <a:latin typeface="Arial"/>
                <a:cs typeface="Arial"/>
              </a:rPr>
              <a:t>2</a:t>
            </a:r>
            <a:r>
              <a:rPr sz="800" spc="-15" dirty="0">
                <a:latin typeface="Arial"/>
                <a:cs typeface="Arial"/>
              </a:rPr>
              <a:t>,</a:t>
            </a:r>
            <a:r>
              <a:rPr sz="800" spc="1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36"/>
          <p:cNvSpPr txBox="1"/>
          <p:nvPr/>
        </p:nvSpPr>
        <p:spPr>
          <a:xfrm>
            <a:off x="1931476" y="4305757"/>
            <a:ext cx="14732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25" dirty="0">
                <a:latin typeface="Arial"/>
                <a:cs typeface="Arial"/>
              </a:rPr>
              <a:t>4</a:t>
            </a:r>
            <a:r>
              <a:rPr sz="800" spc="-15" dirty="0">
                <a:latin typeface="Arial"/>
                <a:cs typeface="Arial"/>
              </a:rPr>
              <a:t>,</a:t>
            </a:r>
            <a:r>
              <a:rPr sz="800" spc="1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37"/>
          <p:cNvSpPr txBox="1"/>
          <p:nvPr/>
        </p:nvSpPr>
        <p:spPr>
          <a:xfrm>
            <a:off x="1931476" y="3941524"/>
            <a:ext cx="14732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25" dirty="0">
                <a:latin typeface="Arial"/>
                <a:cs typeface="Arial"/>
              </a:rPr>
              <a:t>6</a:t>
            </a:r>
            <a:r>
              <a:rPr sz="800" spc="-15" dirty="0">
                <a:latin typeface="Arial"/>
                <a:cs typeface="Arial"/>
              </a:rPr>
              <a:t>,</a:t>
            </a:r>
            <a:r>
              <a:rPr sz="800" spc="1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38"/>
          <p:cNvSpPr txBox="1"/>
          <p:nvPr/>
        </p:nvSpPr>
        <p:spPr>
          <a:xfrm>
            <a:off x="1931476" y="3577291"/>
            <a:ext cx="14732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25" dirty="0">
                <a:latin typeface="Arial"/>
                <a:cs typeface="Arial"/>
              </a:rPr>
              <a:t>8</a:t>
            </a:r>
            <a:r>
              <a:rPr sz="800" spc="-15" dirty="0">
                <a:latin typeface="Arial"/>
                <a:cs typeface="Arial"/>
              </a:rPr>
              <a:t>,</a:t>
            </a:r>
            <a:r>
              <a:rPr sz="800" spc="1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39"/>
          <p:cNvSpPr txBox="1"/>
          <p:nvPr/>
        </p:nvSpPr>
        <p:spPr>
          <a:xfrm>
            <a:off x="2141021" y="5185870"/>
            <a:ext cx="59055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1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0"/>
          <p:cNvSpPr txBox="1"/>
          <p:nvPr/>
        </p:nvSpPr>
        <p:spPr>
          <a:xfrm>
            <a:off x="2709449" y="5185870"/>
            <a:ext cx="120014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25" dirty="0">
                <a:latin typeface="Arial"/>
                <a:cs typeface="Arial"/>
              </a:rPr>
              <a:t>1</a:t>
            </a:r>
            <a:r>
              <a:rPr sz="800" spc="15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1"/>
          <p:cNvSpPr txBox="1"/>
          <p:nvPr/>
        </p:nvSpPr>
        <p:spPr>
          <a:xfrm>
            <a:off x="3311395" y="5185870"/>
            <a:ext cx="11938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25" dirty="0">
                <a:latin typeface="Arial"/>
                <a:cs typeface="Arial"/>
              </a:rPr>
              <a:t>2</a:t>
            </a:r>
            <a:r>
              <a:rPr sz="800" spc="15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2"/>
          <p:cNvSpPr txBox="1"/>
          <p:nvPr/>
        </p:nvSpPr>
        <p:spPr>
          <a:xfrm>
            <a:off x="3906477" y="5185870"/>
            <a:ext cx="11938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25" dirty="0">
                <a:latin typeface="Arial"/>
                <a:cs typeface="Arial"/>
              </a:rPr>
              <a:t>3</a:t>
            </a:r>
            <a:r>
              <a:rPr sz="800" spc="15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43"/>
          <p:cNvSpPr txBox="1"/>
          <p:nvPr/>
        </p:nvSpPr>
        <p:spPr>
          <a:xfrm>
            <a:off x="4507660" y="5185870"/>
            <a:ext cx="120014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25" dirty="0">
                <a:latin typeface="Arial"/>
                <a:cs typeface="Arial"/>
              </a:rPr>
              <a:t>4</a:t>
            </a:r>
            <a:r>
              <a:rPr sz="800" spc="15" dirty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44"/>
          <p:cNvSpPr txBox="1"/>
          <p:nvPr/>
        </p:nvSpPr>
        <p:spPr>
          <a:xfrm>
            <a:off x="5109605" y="5185870"/>
            <a:ext cx="120014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00" spc="25" dirty="0">
                <a:latin typeface="Arial"/>
                <a:cs typeface="Arial"/>
              </a:rPr>
              <a:t>6</a:t>
            </a:r>
            <a:r>
              <a:rPr sz="800" spc="1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45"/>
          <p:cNvSpPr txBox="1"/>
          <p:nvPr/>
        </p:nvSpPr>
        <p:spPr>
          <a:xfrm>
            <a:off x="1734666" y="3922754"/>
            <a:ext cx="131445" cy="6508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ci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(x)rel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46"/>
          <p:cNvSpPr/>
          <p:nvPr/>
        </p:nvSpPr>
        <p:spPr>
          <a:xfrm>
            <a:off x="1647253" y="2971952"/>
            <a:ext cx="3712845" cy="2640330"/>
          </a:xfrm>
          <a:custGeom>
            <a:avLst/>
            <a:gdLst/>
            <a:ahLst/>
            <a:cxnLst/>
            <a:rect l="l" t="t" r="r" b="b"/>
            <a:pathLst>
              <a:path w="3712845" h="2640329">
                <a:moveTo>
                  <a:pt x="3712449" y="17"/>
                </a:moveTo>
                <a:lnTo>
                  <a:pt x="-2" y="17"/>
                </a:lnTo>
                <a:lnTo>
                  <a:pt x="-2" y="2640338"/>
                </a:lnTo>
                <a:lnTo>
                  <a:pt x="3712449" y="2640338"/>
                </a:lnTo>
                <a:lnTo>
                  <a:pt x="3712449" y="1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2000" y="1524000"/>
            <a:ext cx="7620000" cy="472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13447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Spectrofotometrul</a:t>
            </a:r>
            <a:r>
              <a:rPr lang="en-US" sz="2800" b="1" dirty="0" smtClean="0">
                <a:solidFill>
                  <a:schemeClr val="tx1"/>
                </a:solidFill>
              </a:rPr>
              <a:t> DR 2800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Masurare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metoda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cuvetelor</a:t>
            </a:r>
            <a:r>
              <a:rPr lang="en-US" sz="2400" dirty="0" smtClean="0">
                <a:solidFill>
                  <a:schemeClr val="tx1"/>
                </a:solidFill>
              </a:rPr>
              <a:t> de test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Procedura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lucru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7012"/>
            <a:ext cx="8839200" cy="356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152400" y="1524000"/>
            <a:ext cx="8915400" cy="368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13447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Spectrofotometrul</a:t>
            </a:r>
            <a:r>
              <a:rPr lang="en-US" sz="2800" b="1" dirty="0" smtClean="0">
                <a:solidFill>
                  <a:schemeClr val="tx1"/>
                </a:solidFill>
              </a:rPr>
              <a:t> DR 2800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Masurare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metoda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cuvetelor</a:t>
            </a:r>
            <a:r>
              <a:rPr lang="en-US" sz="2400" dirty="0" smtClean="0">
                <a:solidFill>
                  <a:schemeClr val="tx1"/>
                </a:solidFill>
              </a:rPr>
              <a:t> de test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60"/>
            <a:ext cx="9144000" cy="568748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0774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Compar</a:t>
            </a:r>
            <a:r>
              <a:rPr lang="ro-RO" b="1" dirty="0"/>
              <a:t>ă</a:t>
            </a:r>
            <a:r>
              <a:rPr lang="en-US" b="1" dirty="0" err="1" smtClean="0"/>
              <a:t>ri</a:t>
            </a:r>
            <a:r>
              <a:rPr lang="en-US" b="1" dirty="0" smtClean="0"/>
              <a:t> </a:t>
            </a:r>
            <a:r>
              <a:rPr lang="en-US" b="1" dirty="0" err="1" smtClean="0"/>
              <a:t>interlaboratoare</a:t>
            </a:r>
            <a:r>
              <a:rPr lang="en-US" b="1" dirty="0" smtClean="0"/>
              <a:t> (round robin tests)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609045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/>
              <a:t>Comparările </a:t>
            </a:r>
            <a:r>
              <a:rPr lang="ro-RO" sz="1600" dirty="0" err="1"/>
              <a:t>interlaboratoare</a:t>
            </a:r>
            <a:r>
              <a:rPr lang="ro-RO" sz="1600" dirty="0"/>
              <a:t> reprezintă o metodă foarte eficientă de verificare a exactității rezultatelor obținute într-un anumit laborator.</a:t>
            </a:r>
            <a:endParaRPr lang="en-US" sz="1600" dirty="0"/>
          </a:p>
          <a:p>
            <a:r>
              <a:rPr lang="ro-RO" sz="1600" dirty="0"/>
              <a:t>Se verifică măsurarea în ansamblul ei, incluzând toate sursele de erori.</a:t>
            </a:r>
            <a:endParaRPr lang="en-US" sz="1600" dirty="0"/>
          </a:p>
          <a:p>
            <a:endParaRPr lang="en-US" b="1" dirty="0" smtClean="0"/>
          </a:p>
          <a:p>
            <a:r>
              <a:rPr lang="ro-RO" b="1" dirty="0" smtClean="0"/>
              <a:t>Principiu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1600" dirty="0"/>
              <a:t>Un laborator independent recunoscut sau chiar producătorul kiturilor pune la dispoziția participanților eșantioane de soluții conținând concentrații necunoscute de diverse substanțe. 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1600" dirty="0"/>
              <a:t>Participanții măsoară valorile acelor substanțe și trimit rezultatul la laboratorul coordonator.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1600" dirty="0"/>
              <a:t>Rezultatele se prelucrează statistic (se calculează media tuturor rezultatelor primite și deviația standard). Exactitatea rezultatului primit de la un anumit participant se apreciază prin încadrarea sau nu a acestuia într-un interval de încredere. 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471863"/>
            <a:ext cx="4468435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1863"/>
            <a:ext cx="32861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6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0774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b="1" dirty="0">
                <a:ea typeface="Calibri" pitchFamily="34" charset="0"/>
                <a:cs typeface="Times New Roman" pitchFamily="18" charset="0"/>
              </a:rPr>
              <a:t>Lucrări de efectuat în laborator</a:t>
            </a:r>
            <a:endParaRPr lang="en-US" b="1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9284"/>
              </p:ext>
            </p:extLst>
          </p:nvPr>
        </p:nvGraphicFramePr>
        <p:xfrm>
          <a:off x="419695" y="4038600"/>
          <a:ext cx="8228410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700"/>
                <a:gridCol w="1226042"/>
                <a:gridCol w="1226908"/>
                <a:gridCol w="1348905"/>
                <a:gridCol w="1348905"/>
                <a:gridCol w="1200950"/>
              </a:tblGrid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[mg/l]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Valori măsurate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Valoare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standard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Eroare max. din certificat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Eroare absolută calculată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Admis/respins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</a:tr>
              <a:tr h="19685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NO</a:t>
                      </a:r>
                      <a:r>
                        <a:rPr lang="ro-RO" sz="1300" baseline="-25000">
                          <a:effectLst/>
                        </a:rPr>
                        <a:t>3</a:t>
                      </a:r>
                      <a:r>
                        <a:rPr lang="ro-RO" sz="1300">
                          <a:effectLst/>
                        </a:rPr>
                        <a:t>-N LCK339 vechi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1.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</a:tr>
              <a:tr h="19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2.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3.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5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NO3-N LCK339 nou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1.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</a:tr>
              <a:tr h="19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2.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3.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5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NH</a:t>
                      </a:r>
                      <a:r>
                        <a:rPr lang="ro-RO" sz="1300" baseline="-25000">
                          <a:effectLst/>
                        </a:rPr>
                        <a:t>4</a:t>
                      </a:r>
                      <a:r>
                        <a:rPr lang="ro-RO" sz="1300">
                          <a:effectLst/>
                        </a:rPr>
                        <a:t>-N LCK304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1.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</a:tr>
              <a:tr h="19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2.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3.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N total (Laton) LCK138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8583" marR="88583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807992"/>
            <a:ext cx="8458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studiază funcționarea și a caracteristicile tehnice și metrologice ale spectrofotometrului DR 2800.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studiază elementele componente și procedurile de lucru pentru kiturile de testare LCK 339, LCK 304, LCK 138 și a standardului </a:t>
            </a:r>
            <a:r>
              <a:rPr kumimoji="0" lang="ro-R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Addista</a:t>
            </a: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LCA 721.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pregătesc probele pentru măsurarea unui eșantion din standardul </a:t>
            </a:r>
            <a:r>
              <a:rPr kumimoji="0" lang="ro-R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Addista</a:t>
            </a: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LCA 721 cu două kituri LCK 339 azotați: unul cu perioada de valabilitate expirată și unul în perioada de valabilitate.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pregătește proba pentru măsurarea unui eșantion din standardul </a:t>
            </a:r>
            <a:r>
              <a:rPr kumimoji="0" lang="ro-R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Addista</a:t>
            </a: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LCA 721 cu kitul LCK 304 amoniu aflat în perioada de valabilitate.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pregătește proba pentru măsurarea unui eșantion de azot total (N total) cu kitul LCK138.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măsoară cu spectrofotometrul cele 4 probe și se trec în tabelul 1 valorile.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62129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Tabel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1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526380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19294"/>
              </p:ext>
            </p:extLst>
          </p:nvPr>
        </p:nvGraphicFramePr>
        <p:xfrm>
          <a:off x="952501" y="5657934"/>
          <a:ext cx="7315198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062"/>
                <a:gridCol w="731062"/>
                <a:gridCol w="731062"/>
                <a:gridCol w="731062"/>
                <a:gridCol w="731825"/>
                <a:gridCol w="731825"/>
                <a:gridCol w="731825"/>
                <a:gridCol w="731825"/>
                <a:gridCol w="731825"/>
                <a:gridCol w="731825"/>
              </a:tblGrid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λ [nm]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690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694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740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6729" y="228600"/>
            <a:ext cx="845627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determină din certificatele de calitate ale kiturilor erorile absolute maxime.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calculează pentru fiecare valoare măsurată, eroarea absolută ca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er.abs</a:t>
            </a:r>
            <a:r>
              <a:rPr kumimoji="0" lang="ro-RO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=|</a:t>
            </a:r>
            <a:r>
              <a:rPr kumimoji="0" lang="ro-RO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val.mas-val.standard</a:t>
            </a:r>
            <a:r>
              <a:rPr kumimoji="0" lang="ro-RO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|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compar</a:t>
            </a: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ă eroarea calculată cu eroarea maximă și se trag concluzii privind admisibilitatea rezultatului.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discută sursele de erori ale rezultatelor măsurărilor.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identificarea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surselor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erori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răspunde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următoarele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întrebări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Kitul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Addista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sunt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în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termenul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valabilitate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S-a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respectat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procedura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lucru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S-a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utilizat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vârf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pipetă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nou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evitarea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contaminărilor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Pipeta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verificată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metrologic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volumul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măsurat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fie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încredere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fost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îndeplinite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condițiile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procedura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lucru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temperatura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pH,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timpi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reacție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Zeroul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fost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verificat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Spectrofotometrul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fost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verificat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metrologic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discută verificarea metodei de lucru a laboratorului prin procedura </a:t>
            </a:r>
            <a:r>
              <a:rPr kumimoji="0" lang="ro-RO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comparări </a:t>
            </a:r>
            <a:r>
              <a:rPr kumimoji="0" lang="ro-RO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interlaboratoare</a:t>
            </a:r>
            <a:r>
              <a:rPr kumimoji="0" lang="ro-RO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determină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ajutorul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spectrofotometrului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cuveta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LCK 304,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curba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dependentei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absorbantei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(Abs)  de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lungimea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unda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valorile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lungimi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undă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λ: 640, 660, 680, 690, 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694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700, 720, 740, 760 nm.. 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trec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rezultatele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în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tabelul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en-US" sz="1600" dirty="0"/>
              <a:t>Se </a:t>
            </a:r>
            <a:r>
              <a:rPr lang="en-US" sz="1600" dirty="0" err="1"/>
              <a:t>trasează</a:t>
            </a:r>
            <a:r>
              <a:rPr lang="en-US" sz="1600" dirty="0"/>
              <a:t> </a:t>
            </a:r>
            <a:r>
              <a:rPr lang="en-US" sz="1600" dirty="0" err="1" smtClean="0"/>
              <a:t>caracteristica</a:t>
            </a:r>
            <a:r>
              <a:rPr lang="en-US" sz="1600" dirty="0" smtClean="0"/>
              <a:t>, 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discuta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calibrarea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definirea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unei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noi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metode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2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6110" y="685800"/>
            <a:ext cx="7777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b="1" dirty="0">
                <a:latin typeface="Calibri" pitchFamily="34" charset="0"/>
                <a:cs typeface="Calibri" pitchFamily="34" charset="0"/>
              </a:rPr>
              <a:t>Intrebări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2296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Care este principiul de măsurare a concentrației substanțelor din soluții apoase prin metode spectrofotometrice?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Ce este o soluție </a:t>
            </a:r>
            <a:r>
              <a:rPr lang="ro-RO" sz="1600" dirty="0" err="1"/>
              <a:t>Addista</a:t>
            </a:r>
            <a:r>
              <a:rPr lang="ro-RO" sz="1600" dirty="0"/>
              <a:t>?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Cum se realizează evaluarea corectitudinii măsurării prin încadrarea într-un interval de încredere?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Ce surse de erori pot exista la măsurarea cu un test cuvetă? 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Ce concluzii trageți din rezultatele obținute în urma măsurării substanțelor cu kiturile LCK339, LCK304 și LCK138</a:t>
            </a:r>
            <a:r>
              <a:rPr lang="ro-RO" sz="1600" dirty="0" smtClean="0"/>
              <a:t>?</a:t>
            </a:r>
            <a:endParaRPr lang="en-US" sz="1600" dirty="0" smtClean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Care este λ de absorbție maximă pentru kitul LCK 304 obținut în urma trasării caracteristicii </a:t>
            </a:r>
            <a:r>
              <a:rPr lang="ro-RO" sz="1600" dirty="0" err="1"/>
              <a:t>Abs</a:t>
            </a:r>
            <a:r>
              <a:rPr lang="ro-RO" sz="1600" dirty="0"/>
              <a:t>(λ)?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Cum se poate defini o nouă metodă de măsurare a unei substanțe?</a:t>
            </a:r>
            <a:endParaRPr lang="en-US" sz="16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Ce sunt comparările </a:t>
            </a:r>
            <a:r>
              <a:rPr lang="ro-RO" sz="1600" dirty="0" err="1"/>
              <a:t>interlaboratoare</a:t>
            </a:r>
            <a:r>
              <a:rPr lang="ro-RO" sz="1600" dirty="0"/>
              <a:t>?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vi-VN" sz="1600" dirty="0">
              <a:latin typeface="Calibri" pitchFamily="34" charset="0"/>
              <a:cs typeface="Calibri" pitchFamily="34" charset="0"/>
            </a:endParaRPr>
          </a:p>
          <a:p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70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3810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Colorimetrie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</a:rPr>
              <a:t>Evaluarea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concentrației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substanței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măsurate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determinarea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culorii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soluției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obținute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în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urma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reacții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chimice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5200"/>
            <a:ext cx="74866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057400"/>
            <a:ext cx="1093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Vizual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Titrare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304800"/>
            <a:ext cx="7619999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Fotometrie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</a:rPr>
              <a:t>Evaluarea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concentrației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substanței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măsurate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determinarea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absorbției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luminii</a:t>
            </a:r>
            <a:r>
              <a:rPr lang="en-US" sz="1800" dirty="0">
                <a:solidFill>
                  <a:schemeClr val="tx1"/>
                </a:solidFill>
              </a:rPr>
              <a:t> de o </a:t>
            </a:r>
            <a:r>
              <a:rPr lang="en-US" sz="1800" dirty="0" err="1">
                <a:solidFill>
                  <a:schemeClr val="tx1"/>
                </a:solidFill>
              </a:rPr>
              <a:t>anumită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lungime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undă</a:t>
            </a:r>
            <a:r>
              <a:rPr lang="en-US" sz="1800" dirty="0">
                <a:solidFill>
                  <a:schemeClr val="tx1"/>
                </a:solidFill>
              </a:rPr>
              <a:t>, care </a:t>
            </a:r>
            <a:r>
              <a:rPr lang="en-US" sz="1800" dirty="0" err="1">
                <a:solidFill>
                  <a:schemeClr val="tx1"/>
                </a:solidFill>
              </a:rPr>
              <a:t>este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proportională</a:t>
            </a:r>
            <a:r>
              <a:rPr lang="en-US" sz="1800" dirty="0">
                <a:solidFill>
                  <a:schemeClr val="tx1"/>
                </a:solidFill>
              </a:rPr>
              <a:t> cu </a:t>
            </a:r>
            <a:r>
              <a:rPr lang="en-US" sz="1800" dirty="0" err="1">
                <a:solidFill>
                  <a:schemeClr val="tx1"/>
                </a:solidFill>
              </a:rPr>
              <a:t>concentrația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Se </a:t>
            </a:r>
            <a:r>
              <a:rPr lang="en-US" sz="1800" dirty="0" err="1">
                <a:solidFill>
                  <a:schemeClr val="tx1"/>
                </a:solidFill>
              </a:rPr>
              <a:t>bazează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legea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lui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Beer - Lambert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96645" y="2253734"/>
            <a:ext cx="218460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dirty="0"/>
              <a:t>A = </a:t>
            </a:r>
            <a:r>
              <a:rPr lang="en-US" dirty="0" smtClean="0"/>
              <a:t>log(Io/I) </a:t>
            </a:r>
            <a:r>
              <a:rPr lang="en-US" dirty="0"/>
              <a:t>= </a:t>
            </a:r>
            <a:r>
              <a:rPr lang="en-US" dirty="0" err="1"/>
              <a:t>knC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31242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" y="28194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sz="1800" dirty="0">
                <a:solidFill>
                  <a:schemeClr val="tx1"/>
                </a:solidFill>
              </a:rPr>
              <a:t>A = </a:t>
            </a:r>
            <a:r>
              <a:rPr lang="ro-RO" sz="1800" dirty="0" smtClean="0">
                <a:solidFill>
                  <a:schemeClr val="tx1"/>
                </a:solidFill>
              </a:rPr>
              <a:t>absorb</a:t>
            </a:r>
            <a:r>
              <a:rPr lang="en-US" sz="1800" dirty="0" smtClean="0">
                <a:solidFill>
                  <a:schemeClr val="tx1"/>
                </a:solidFill>
              </a:rPr>
              <a:t>an</a:t>
            </a:r>
            <a:r>
              <a:rPr lang="ro-RO" sz="1800" dirty="0" smtClean="0">
                <a:solidFill>
                  <a:schemeClr val="tx1"/>
                </a:solidFill>
              </a:rPr>
              <a:t>ța</a:t>
            </a:r>
            <a:r>
              <a:rPr lang="en-US" sz="1800" dirty="0" smtClean="0">
                <a:solidFill>
                  <a:schemeClr val="tx1"/>
                </a:solidFill>
              </a:rPr>
              <a:t>, T = </a:t>
            </a:r>
            <a:r>
              <a:rPr lang="en-US" sz="1800" dirty="0" err="1" smtClean="0">
                <a:solidFill>
                  <a:schemeClr val="tx1"/>
                </a:solidFill>
              </a:rPr>
              <a:t>transmitanta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</a:rPr>
              <a:t>I</a:t>
            </a:r>
            <a:r>
              <a:rPr lang="ro-RO" sz="1800" baseline="-25000" dirty="0">
                <a:solidFill>
                  <a:schemeClr val="tx1"/>
                </a:solidFill>
              </a:rPr>
              <a:t>0</a:t>
            </a:r>
            <a:r>
              <a:rPr lang="ro-RO" sz="1800" dirty="0">
                <a:solidFill>
                  <a:schemeClr val="tx1"/>
                </a:solidFill>
              </a:rPr>
              <a:t> = cantitatea de lumină incidentă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</a:rPr>
              <a:t>I = cantitatea de lumina măsurată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</a:rPr>
              <a:t>C = concentrația substanței în soluție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ro-RO" sz="1800" dirty="0" err="1">
                <a:solidFill>
                  <a:schemeClr val="tx1"/>
                </a:solidFill>
              </a:rPr>
              <a:t>Kn</a:t>
            </a:r>
            <a:r>
              <a:rPr lang="ro-RO" sz="1800" dirty="0">
                <a:solidFill>
                  <a:schemeClr val="tx1"/>
                </a:solidFill>
              </a:rPr>
              <a:t> = constantă dependentă de substanță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007599" y="4440176"/>
            <a:ext cx="3887003" cy="1852011"/>
            <a:chOff x="1904" y="2120"/>
            <a:chExt cx="4695" cy="2235"/>
          </a:xfrm>
        </p:grpSpPr>
        <p:sp>
          <p:nvSpPr>
            <p:cNvPr id="10" name="AutoShape 11"/>
            <p:cNvSpPr>
              <a:spLocks noChangeAspect="1" noChangeArrowheads="1"/>
            </p:cNvSpPr>
            <p:nvPr/>
          </p:nvSpPr>
          <p:spPr bwMode="auto">
            <a:xfrm>
              <a:off x="1974" y="2171"/>
              <a:ext cx="4625" cy="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421" y="3120"/>
              <a:ext cx="416" cy="4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494" y="3182"/>
              <a:ext cx="28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rot="16200000" flipV="1">
              <a:off x="2495" y="3182"/>
              <a:ext cx="28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633" y="2760"/>
              <a:ext cx="283" cy="1004"/>
            </a:xfrm>
            <a:custGeom>
              <a:avLst/>
              <a:gdLst>
                <a:gd name="T0" fmla="*/ 0 w 283"/>
                <a:gd name="T1" fmla="*/ 11 h 1004"/>
                <a:gd name="T2" fmla="*/ 0 w 283"/>
                <a:gd name="T3" fmla="*/ 1004 h 1004"/>
                <a:gd name="T4" fmla="*/ 283 w 283"/>
                <a:gd name="T5" fmla="*/ 1004 h 1004"/>
                <a:gd name="T6" fmla="*/ 283 w 283"/>
                <a:gd name="T7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1004">
                  <a:moveTo>
                    <a:pt x="0" y="11"/>
                  </a:moveTo>
                  <a:lnTo>
                    <a:pt x="0" y="1004"/>
                  </a:lnTo>
                  <a:lnTo>
                    <a:pt x="283" y="1004"/>
                  </a:lnTo>
                  <a:lnTo>
                    <a:pt x="28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633" y="3022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665" y="3065"/>
              <a:ext cx="1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752" y="3120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676" y="3185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720" y="3251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654" y="3295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698" y="3360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643" y="3393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720" y="3426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720" y="3513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752" y="3567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687" y="3611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709" y="3666"/>
              <a:ext cx="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4494" y="3195"/>
              <a:ext cx="262" cy="2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4646" y="3197"/>
              <a:ext cx="404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836" y="3316"/>
              <a:ext cx="16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1904" y="2120"/>
              <a:ext cx="2181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600" dirty="0" smtClean="0"/>
                <a:t>Lumina </a:t>
              </a:r>
              <a:r>
                <a:rPr lang="en-US" sz="1600" dirty="0" err="1" smtClean="0"/>
                <a:t>monocromatica</a:t>
              </a:r>
              <a:endParaRPr lang="en-US" sz="1600" dirty="0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2994" y="2919"/>
              <a:ext cx="568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/>
                <a:t>I</a:t>
              </a:r>
              <a:r>
                <a:rPr lang="en-US" sz="1800" baseline="-25000"/>
                <a:t>0</a:t>
              </a:r>
              <a:endParaRPr lang="en-US" sz="1800"/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3998" y="2919"/>
              <a:ext cx="568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/>
                <a:t>I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4282" y="2591"/>
              <a:ext cx="2181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600" dirty="0" smtClean="0"/>
                <a:t>Detector optic</a:t>
              </a:r>
              <a:endParaRPr lang="en-US" sz="1600" dirty="0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305" y="3824"/>
              <a:ext cx="12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600" dirty="0" err="1" smtClean="0"/>
                <a:t>Esantion</a:t>
              </a:r>
              <a:endParaRPr lang="en-US" sz="16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2835931"/>
            <a:ext cx="4769224" cy="3207664"/>
          </a:xfrm>
          <a:prstGeom prst="rect">
            <a:avLst/>
          </a:prstGeom>
        </p:spPr>
      </p:pic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4894602" y="2253734"/>
            <a:ext cx="218460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dirty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I/Io   [%]</a:t>
            </a:r>
            <a:endParaRPr lang="en-US" dirty="0"/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3810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Spectrofotometrie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</a:rPr>
              <a:t>Spectrofotometrul este capabil să evalueze spectrul de absorbție al unei substanțe prin determinarea absorbției la mai multe lungimi de undă. Substanța este caracterizată de o anumită lungime de undă, unde absorbția este maximă.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53" y="2041290"/>
            <a:ext cx="3795694" cy="1783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53265"/>
            <a:ext cx="2895600" cy="24784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4038600"/>
            <a:ext cx="2755900" cy="2362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25267"/>
            <a:ext cx="2725963" cy="243532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381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Spectrofotometre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377825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89138"/>
            <a:ext cx="48355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2286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Spectrofotometrul</a:t>
            </a:r>
            <a:r>
              <a:rPr lang="en-US" sz="2800" b="1" dirty="0" smtClean="0">
                <a:solidFill>
                  <a:schemeClr val="tx1"/>
                </a:solidFill>
              </a:rPr>
              <a:t> DR 2800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715125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87353"/>
            <a:ext cx="9144000" cy="4572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şi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control 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381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Spectrofotometrul</a:t>
            </a:r>
            <a:r>
              <a:rPr lang="en-US" sz="2800" b="1" dirty="0" smtClean="0">
                <a:solidFill>
                  <a:schemeClr val="tx1"/>
                </a:solidFill>
              </a:rPr>
              <a:t> DR 2800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28600" y="22860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28194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3048000"/>
            <a:ext cx="723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381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Spectrofotometrul</a:t>
            </a:r>
            <a:r>
              <a:rPr lang="en-US" sz="2800" b="1" dirty="0" smtClean="0">
                <a:solidFill>
                  <a:schemeClr val="tx1"/>
                </a:solidFill>
              </a:rPr>
              <a:t> DR 2800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62000" y="2286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Spectrofotometrul</a:t>
            </a:r>
            <a:r>
              <a:rPr lang="en-US" sz="2800" b="1" dirty="0" smtClean="0">
                <a:solidFill>
                  <a:schemeClr val="tx1"/>
                </a:solidFill>
              </a:rPr>
              <a:t> DR 2800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Masurare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metoda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cuvetelor</a:t>
            </a:r>
            <a:r>
              <a:rPr lang="en-US" sz="2400" dirty="0" smtClean="0">
                <a:solidFill>
                  <a:schemeClr val="tx1"/>
                </a:solidFill>
              </a:rPr>
              <a:t> de test. </a:t>
            </a:r>
            <a:r>
              <a:rPr lang="en-US" sz="2400" dirty="0" err="1" smtClean="0">
                <a:solidFill>
                  <a:schemeClr val="tx1"/>
                </a:solidFill>
              </a:rPr>
              <a:t>Principiul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metodei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0500"/>
            <a:ext cx="3860572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PIM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11999"/>
            <a:ext cx="3311526" cy="24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1130</Words>
  <Application>Microsoft Office PowerPoint</Application>
  <PresentationFormat>On-screen Show (4:3)</PresentationFormat>
  <Paragraphs>216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2017-11-11T19:16:29Z</dcterms:created>
  <dcterms:modified xsi:type="dcterms:W3CDTF">2020-05-02T09:23:17Z</dcterms:modified>
</cp:coreProperties>
</file>