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79" r:id="rId4"/>
    <p:sldId id="280" r:id="rId5"/>
    <p:sldId id="281" r:id="rId6"/>
    <p:sldId id="282" r:id="rId7"/>
    <p:sldId id="284" r:id="rId8"/>
    <p:sldId id="292" r:id="rId9"/>
    <p:sldId id="293" r:id="rId10"/>
    <p:sldId id="285" r:id="rId11"/>
    <p:sldId id="287" r:id="rId12"/>
    <p:sldId id="286" r:id="rId13"/>
    <p:sldId id="283" r:id="rId14"/>
    <p:sldId id="288" r:id="rId15"/>
    <p:sldId id="289" r:id="rId16"/>
    <p:sldId id="290" r:id="rId17"/>
    <p:sldId id="291" r:id="rId18"/>
    <p:sldId id="277" r:id="rId19"/>
    <p:sldId id="294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89" autoAdjust="0"/>
  </p:normalViewPr>
  <p:slideViewPr>
    <p:cSldViewPr>
      <p:cViewPr varScale="1">
        <p:scale>
          <a:sx n="76" d="100"/>
          <a:sy n="76" d="100"/>
        </p:scale>
        <p:origin x="-59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6C855-A41B-447A-91E2-81D5DC76C97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39648-F79C-4A0D-92C7-4F6AE7400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4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39648-F79C-4A0D-92C7-4F6AE74001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6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8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8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8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4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9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2E9-26C0-493B-BC0B-A9EB0FCD0E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4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42E9-26C0-493B-BC0B-A9EB0FCD0E7D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3B576-4D85-4CDC-B4CE-101FAFA6E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0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tmp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62000" y="175260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chemeClr val="tx1"/>
                </a:solidFill>
              </a:rPr>
              <a:t>Lucrare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laborator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289560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</a:rPr>
              <a:t>Masurarea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concentratiei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gazelor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poluante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82" y="1055164"/>
            <a:ext cx="6873836" cy="4747671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6423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Sistemul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national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monitorizare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calitatii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aerului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www.calitateaer.ro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642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Statia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Iasi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Podul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iatra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6705600" cy="50292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-6318" r="12090" b="6318"/>
          <a:stretch/>
        </p:blipFill>
        <p:spPr>
          <a:xfrm>
            <a:off x="147021" y="1447800"/>
            <a:ext cx="4389120" cy="434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5294" y="1283894"/>
            <a:ext cx="5788800" cy="43416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850" y="685800"/>
            <a:ext cx="864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dirty="0" err="1" smtClean="0"/>
              <a:t>Legislatia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privind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limitele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concentratie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pentru</a:t>
            </a:r>
            <a:r>
              <a:rPr lang="en-US" sz="2000" b="1" dirty="0" smtClean="0"/>
              <a:t> </a:t>
            </a:r>
            <a:r>
              <a:rPr lang="en-US" sz="2000" b="1" dirty="0" err="1"/>
              <a:t>e</a:t>
            </a:r>
            <a:r>
              <a:rPr lang="en-US" sz="2000" b="1" dirty="0" err="1" smtClean="0"/>
              <a:t>misii</a:t>
            </a:r>
            <a:endParaRPr lang="en-US" sz="2000" b="1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850" y="288924"/>
            <a:ext cx="864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dirty="0"/>
              <a:t>E</a:t>
            </a:r>
            <a:r>
              <a:rPr lang="en-US" sz="2000" b="1" dirty="0" smtClean="0"/>
              <a:t>MISII</a:t>
            </a:r>
            <a:endParaRPr lang="en-US" sz="2000" b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850" y="1628775"/>
            <a:ext cx="864235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38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err="1" smtClean="0"/>
              <a:t>Ordinul</a:t>
            </a:r>
            <a:r>
              <a:rPr lang="en-US" sz="1800" b="1" dirty="0" smtClean="0"/>
              <a:t> 462/1993</a:t>
            </a:r>
          </a:p>
          <a:p>
            <a:endParaRPr lang="en-US" sz="1800" dirty="0"/>
          </a:p>
          <a:p>
            <a:r>
              <a:rPr lang="en-US" sz="1800" dirty="0" smtClean="0"/>
              <a:t>Se </a:t>
            </a:r>
            <a:r>
              <a:rPr lang="en-US" sz="1800" dirty="0" err="1" smtClean="0"/>
              <a:t>refera</a:t>
            </a:r>
            <a:r>
              <a:rPr lang="en-US" sz="1800" dirty="0" smtClean="0"/>
              <a:t> la </a:t>
            </a:r>
            <a:r>
              <a:rPr lang="en-US" sz="1800" dirty="0" err="1" smtClean="0"/>
              <a:t>emisiile</a:t>
            </a:r>
            <a:r>
              <a:rPr lang="en-US" sz="1800" dirty="0" smtClean="0"/>
              <a:t> </a:t>
            </a:r>
            <a:r>
              <a:rPr lang="en-US" sz="1800" dirty="0" err="1" smtClean="0"/>
              <a:t>produse</a:t>
            </a:r>
            <a:r>
              <a:rPr lang="en-US" sz="1800" dirty="0" smtClean="0"/>
              <a:t> de:</a:t>
            </a:r>
            <a:endParaRPr lang="en-US" sz="1800" dirty="0"/>
          </a:p>
          <a:p>
            <a:pPr>
              <a:buFontTx/>
              <a:buChar char="•"/>
            </a:pPr>
            <a:r>
              <a:rPr lang="en-US" sz="1800" dirty="0" err="1" smtClean="0"/>
              <a:t>Surse</a:t>
            </a:r>
            <a:r>
              <a:rPr lang="en-US" sz="1800" dirty="0" smtClean="0"/>
              <a:t> </a:t>
            </a:r>
            <a:r>
              <a:rPr lang="en-US" sz="1800" dirty="0" err="1" smtClean="0"/>
              <a:t>stationare</a:t>
            </a:r>
            <a:endParaRPr lang="en-US" sz="1800" dirty="0"/>
          </a:p>
          <a:p>
            <a:pPr>
              <a:buFontTx/>
              <a:buChar char="•"/>
            </a:pPr>
            <a:r>
              <a:rPr lang="en-US" sz="1800" dirty="0" err="1" smtClean="0"/>
              <a:t>Vehicule</a:t>
            </a:r>
            <a:endParaRPr lang="en-US" sz="1800" dirty="0"/>
          </a:p>
          <a:p>
            <a:pPr>
              <a:buFontTx/>
              <a:buChar char="•"/>
            </a:pPr>
            <a:r>
              <a:rPr lang="en-US" sz="1800" dirty="0" err="1" smtClean="0"/>
              <a:t>Infrastructura</a:t>
            </a:r>
            <a:r>
              <a:rPr lang="en-US" sz="1800" dirty="0" smtClean="0"/>
              <a:t> de transport</a:t>
            </a:r>
            <a:endParaRPr lang="en-US" sz="1800" dirty="0"/>
          </a:p>
          <a:p>
            <a:pPr>
              <a:buFontTx/>
              <a:buChar char="•"/>
            </a:pPr>
            <a:r>
              <a:rPr lang="en-US" sz="1800" dirty="0" err="1" smtClean="0"/>
              <a:t>Instalatii</a:t>
            </a:r>
            <a:r>
              <a:rPr lang="en-US" sz="1800" dirty="0" smtClean="0"/>
              <a:t> de </a:t>
            </a:r>
            <a:r>
              <a:rPr lang="en-US" sz="1800" dirty="0" err="1" smtClean="0"/>
              <a:t>ardere</a:t>
            </a:r>
            <a:endParaRPr lang="en-US" sz="1800" dirty="0"/>
          </a:p>
          <a:p>
            <a:pPr>
              <a:buFontTx/>
              <a:buChar char="•"/>
            </a:pPr>
            <a:r>
              <a:rPr lang="en-US" sz="1800" dirty="0" err="1" smtClean="0"/>
              <a:t>Arderea</a:t>
            </a:r>
            <a:r>
              <a:rPr lang="en-US" sz="1800" dirty="0" smtClean="0"/>
              <a:t> </a:t>
            </a:r>
            <a:r>
              <a:rPr lang="en-US" sz="1800" dirty="0" err="1" smtClean="0"/>
              <a:t>combustibililor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err="1" smtClean="0"/>
              <a:t>Masuratorile</a:t>
            </a:r>
            <a:r>
              <a:rPr lang="en-US" sz="1800" dirty="0" smtClean="0"/>
              <a:t> </a:t>
            </a:r>
            <a:r>
              <a:rPr lang="en-US" sz="1800" dirty="0" err="1" smtClean="0"/>
              <a:t>sunt</a:t>
            </a:r>
            <a:r>
              <a:rPr lang="en-US" sz="1800" dirty="0" smtClean="0"/>
              <a:t> </a:t>
            </a:r>
            <a:r>
              <a:rPr lang="en-US" sz="1800" dirty="0" err="1" smtClean="0"/>
              <a:t>obligatorii</a:t>
            </a:r>
            <a:r>
              <a:rPr lang="en-US" sz="1800" dirty="0" smtClean="0"/>
              <a:t> </a:t>
            </a:r>
            <a:r>
              <a:rPr lang="en-US" sz="1800" dirty="0" err="1" smtClean="0"/>
              <a:t>pentru</a:t>
            </a:r>
            <a:r>
              <a:rPr lang="en-US" sz="1800" dirty="0" smtClean="0"/>
              <a:t> </a:t>
            </a:r>
            <a:r>
              <a:rPr lang="en-US" sz="1800" dirty="0" err="1" smtClean="0"/>
              <a:t>proprietarul</a:t>
            </a:r>
            <a:r>
              <a:rPr lang="en-US" sz="1800" dirty="0" smtClean="0"/>
              <a:t> </a:t>
            </a:r>
            <a:r>
              <a:rPr lang="en-US" sz="1800" dirty="0" err="1" smtClean="0"/>
              <a:t>instalatiei</a:t>
            </a:r>
            <a:r>
              <a:rPr lang="en-US" sz="1800" dirty="0" smtClean="0"/>
              <a:t>. </a:t>
            </a:r>
            <a:endParaRPr lang="en-US" sz="1800" dirty="0"/>
          </a:p>
          <a:p>
            <a:r>
              <a:rPr lang="en-US" sz="1800" dirty="0" err="1" smtClean="0"/>
              <a:t>Rezultatele</a:t>
            </a:r>
            <a:r>
              <a:rPr lang="en-US" sz="1800" dirty="0" smtClean="0"/>
              <a:t> </a:t>
            </a:r>
            <a:r>
              <a:rPr lang="en-US" sz="1800" dirty="0" err="1" smtClean="0"/>
              <a:t>trebuie</a:t>
            </a:r>
            <a:r>
              <a:rPr lang="en-US" sz="1800" dirty="0" smtClean="0"/>
              <a:t> </a:t>
            </a:r>
            <a:r>
              <a:rPr lang="en-US" sz="1800" dirty="0" err="1" smtClean="0"/>
              <a:t>sa</a:t>
            </a:r>
            <a:r>
              <a:rPr lang="en-US" sz="1800" dirty="0" smtClean="0"/>
              <a:t> fie </a:t>
            </a:r>
            <a:r>
              <a:rPr lang="en-US" sz="1800" dirty="0" err="1" smtClean="0"/>
              <a:t>inregistrate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</a:t>
            </a:r>
            <a:r>
              <a:rPr lang="en-US" sz="1800" dirty="0" err="1" smtClean="0"/>
              <a:t>arhivate</a:t>
            </a:r>
            <a:r>
              <a:rPr lang="en-US" sz="1800" dirty="0" smtClean="0"/>
              <a:t> de </a:t>
            </a:r>
            <a:r>
              <a:rPr lang="en-US" sz="1800" dirty="0" err="1" smtClean="0"/>
              <a:t>proprietar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err="1" smtClean="0"/>
              <a:t>Limitele</a:t>
            </a:r>
            <a:r>
              <a:rPr lang="en-US" sz="1800" dirty="0" smtClean="0"/>
              <a:t> </a:t>
            </a:r>
            <a:r>
              <a:rPr lang="en-US" sz="1800" dirty="0" err="1" smtClean="0"/>
              <a:t>sunt</a:t>
            </a:r>
            <a:r>
              <a:rPr lang="en-US" sz="1800" dirty="0" smtClean="0"/>
              <a:t> date in </a:t>
            </a:r>
            <a:r>
              <a:rPr lang="en-US" sz="1800" dirty="0" err="1" smtClean="0"/>
              <a:t>functie</a:t>
            </a:r>
            <a:r>
              <a:rPr lang="en-US" sz="1800" dirty="0" smtClean="0"/>
              <a:t> de </a:t>
            </a:r>
            <a:r>
              <a:rPr lang="en-US" sz="1800" dirty="0" err="1" smtClean="0"/>
              <a:t>sursa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err="1" smtClean="0"/>
              <a:t>Daca</a:t>
            </a:r>
            <a:r>
              <a:rPr lang="en-US" sz="1800" dirty="0" smtClean="0"/>
              <a:t> </a:t>
            </a:r>
            <a:r>
              <a:rPr lang="en-US" sz="1800" dirty="0" err="1" smtClean="0"/>
              <a:t>limitele</a:t>
            </a:r>
            <a:r>
              <a:rPr lang="en-US" sz="1800" dirty="0" smtClean="0"/>
              <a:t> </a:t>
            </a:r>
            <a:r>
              <a:rPr lang="en-US" sz="1800" dirty="0" err="1" smtClean="0"/>
              <a:t>sunt</a:t>
            </a:r>
            <a:r>
              <a:rPr lang="en-US" sz="1800" dirty="0" smtClean="0"/>
              <a:t> </a:t>
            </a:r>
            <a:r>
              <a:rPr lang="en-US" sz="1800" dirty="0" err="1" smtClean="0"/>
              <a:t>depasite</a:t>
            </a:r>
            <a:r>
              <a:rPr lang="en-US" sz="1800" dirty="0" smtClean="0"/>
              <a:t>, </a:t>
            </a:r>
            <a:r>
              <a:rPr lang="en-US" sz="1800" dirty="0" err="1" smtClean="0"/>
              <a:t>proprietarul</a:t>
            </a:r>
            <a:r>
              <a:rPr lang="en-US" sz="1800" dirty="0" smtClean="0"/>
              <a:t> </a:t>
            </a:r>
            <a:r>
              <a:rPr lang="en-US" sz="1800" dirty="0" err="1" smtClean="0"/>
              <a:t>plateste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850" y="502861"/>
            <a:ext cx="864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dirty="0" err="1" smtClean="0"/>
              <a:t>Legislatia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privind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limitele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concentratie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pentru</a:t>
            </a:r>
            <a:r>
              <a:rPr lang="en-US" sz="2000" b="1" dirty="0" smtClean="0"/>
              <a:t> </a:t>
            </a:r>
            <a:r>
              <a:rPr lang="en-US" sz="2000" b="1" dirty="0" err="1"/>
              <a:t>e</a:t>
            </a:r>
            <a:r>
              <a:rPr lang="en-US" sz="2000" b="1" dirty="0" err="1" smtClean="0"/>
              <a:t>misii</a:t>
            </a:r>
            <a:endParaRPr lang="en-US" sz="2000" b="1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850" y="101504"/>
            <a:ext cx="864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dirty="0"/>
              <a:t>E</a:t>
            </a:r>
            <a:r>
              <a:rPr lang="en-US" sz="2000" b="1" dirty="0" smtClean="0"/>
              <a:t>MISII</a:t>
            </a:r>
            <a:endParaRPr lang="en-US" sz="20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088" y="1124536"/>
            <a:ext cx="27354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 smtClean="0">
                <a:cs typeface="Times New Roman" pitchFamily="18" charset="0"/>
              </a:rPr>
              <a:t>Arzatoare</a:t>
            </a:r>
            <a:r>
              <a:rPr lang="en-US" sz="1600" dirty="0" smtClean="0">
                <a:cs typeface="Times New Roman" pitchFamily="18" charset="0"/>
              </a:rPr>
              <a:t> cu </a:t>
            </a:r>
            <a:r>
              <a:rPr lang="en-US" sz="1600" dirty="0" err="1" smtClean="0">
                <a:cs typeface="Times New Roman" pitchFamily="18" charset="0"/>
              </a:rPr>
              <a:t>combustibil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lichid</a:t>
            </a:r>
            <a:endParaRPr lang="ro-RO" sz="1600" dirty="0"/>
          </a:p>
        </p:txBody>
      </p:sp>
      <p:graphicFrame>
        <p:nvGraphicFramePr>
          <p:cNvPr id="8" name="Group 2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977657"/>
              </p:ext>
            </p:extLst>
          </p:nvPr>
        </p:nvGraphicFramePr>
        <p:xfrm>
          <a:off x="827088" y="1484313"/>
          <a:ext cx="7705725" cy="2042160"/>
        </p:xfrm>
        <a:graphic>
          <a:graphicData uri="http://schemas.openxmlformats.org/drawingml/2006/table">
            <a:tbl>
              <a:tblPr/>
              <a:tblGrid>
                <a:gridCol w="2206625"/>
                <a:gridCol w="1058862"/>
                <a:gridCol w="1141413"/>
                <a:gridCol w="1098550"/>
                <a:gridCol w="1100137"/>
                <a:gridCol w="110013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Putere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termica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[kW/t]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Poluant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Unitate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100 - 300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300 - 500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500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Particule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suspensie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mg/Nm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mg/Nm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kumimoji="0" lang="en-US" sz="14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exprimat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SO</a:t>
                      </a:r>
                      <a:r>
                        <a:rPr kumimoji="0" lang="en-US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mg/Nm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US" sz="14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exprimat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NO</a:t>
                      </a:r>
                      <a:r>
                        <a:rPr kumimoji="0" lang="en-US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mg/Nm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235"/>
          <p:cNvSpPr>
            <a:spLocks noChangeArrowheads="1"/>
          </p:cNvSpPr>
          <p:nvPr/>
        </p:nvSpPr>
        <p:spPr bwMode="auto">
          <a:xfrm>
            <a:off x="827088" y="3715336"/>
            <a:ext cx="26841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>
                <a:cs typeface="Times New Roman" pitchFamily="18" charset="0"/>
              </a:rPr>
              <a:t>Arzatoare</a:t>
            </a:r>
            <a:r>
              <a:rPr lang="en-US" sz="1600" dirty="0">
                <a:cs typeface="Times New Roman" pitchFamily="18" charset="0"/>
              </a:rPr>
              <a:t> cu </a:t>
            </a:r>
            <a:r>
              <a:rPr lang="en-US" sz="1600" dirty="0" err="1">
                <a:cs typeface="Times New Roman" pitchFamily="18" charset="0"/>
              </a:rPr>
              <a:t>combustibil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solid</a:t>
            </a:r>
            <a:endParaRPr lang="ro-RO" sz="1600" dirty="0"/>
          </a:p>
        </p:txBody>
      </p:sp>
      <p:graphicFrame>
        <p:nvGraphicFramePr>
          <p:cNvPr id="12" name="Group 236"/>
          <p:cNvGraphicFramePr>
            <a:graphicFrameLocks noGrp="1"/>
          </p:cNvGraphicFramePr>
          <p:nvPr/>
        </p:nvGraphicFramePr>
        <p:xfrm>
          <a:off x="827088" y="4076700"/>
          <a:ext cx="7705725" cy="2042160"/>
        </p:xfrm>
        <a:graphic>
          <a:graphicData uri="http://schemas.openxmlformats.org/drawingml/2006/table">
            <a:tbl>
              <a:tblPr/>
              <a:tblGrid>
                <a:gridCol w="2206625"/>
                <a:gridCol w="1058862"/>
                <a:gridCol w="1141413"/>
                <a:gridCol w="1098550"/>
                <a:gridCol w="1100137"/>
                <a:gridCol w="110013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Putere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termica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[kW/t]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Poluant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Unitate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100 - 300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300 - 500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500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Particule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suspensie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mg/Nm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mg/Nm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kumimoji="0" lang="en-US" sz="14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exprimat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SO</a:t>
                      </a:r>
                      <a:r>
                        <a:rPr kumimoji="0" lang="en-US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mg/Nm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US" sz="14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exprimat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NO</a:t>
                      </a:r>
                      <a:r>
                        <a:rPr kumimoji="0" lang="en-US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mg/Nm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62517" y="795011"/>
            <a:ext cx="257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Conform </a:t>
            </a:r>
            <a:r>
              <a:rPr lang="en-US" dirty="0" err="1" smtClean="0"/>
              <a:t>Ordin</a:t>
            </a:r>
            <a:r>
              <a:rPr lang="en-US" dirty="0" smtClean="0"/>
              <a:t> </a:t>
            </a:r>
            <a:r>
              <a:rPr lang="en-US" dirty="0"/>
              <a:t>462/1993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850" y="731458"/>
            <a:ext cx="864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dirty="0" err="1" smtClean="0"/>
              <a:t>Legislatia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privind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limitele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concentratie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pentru</a:t>
            </a:r>
            <a:r>
              <a:rPr lang="en-US" sz="2000" b="1" dirty="0" smtClean="0"/>
              <a:t> </a:t>
            </a:r>
            <a:r>
              <a:rPr lang="en-US" sz="2000" b="1" dirty="0" err="1"/>
              <a:t>e</a:t>
            </a:r>
            <a:r>
              <a:rPr lang="en-US" sz="2000" b="1" dirty="0" err="1" smtClean="0"/>
              <a:t>misii</a:t>
            </a:r>
            <a:endParaRPr lang="en-US" sz="2000" b="1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850" y="330101"/>
            <a:ext cx="864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dirty="0"/>
              <a:t>E</a:t>
            </a:r>
            <a:r>
              <a:rPr lang="en-US" sz="2000" b="1" dirty="0" smtClean="0"/>
              <a:t>MISII</a:t>
            </a:r>
            <a:endParaRPr lang="en-US" sz="20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088" y="1828800"/>
            <a:ext cx="32047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 smtClean="0">
                <a:cs typeface="Times New Roman" pitchFamily="18" charset="0"/>
              </a:rPr>
              <a:t>Arzatoare</a:t>
            </a:r>
            <a:r>
              <a:rPr lang="en-US" sz="1600" dirty="0" smtClean="0">
                <a:cs typeface="Times New Roman" pitchFamily="18" charset="0"/>
              </a:rPr>
              <a:t> cu </a:t>
            </a:r>
            <a:r>
              <a:rPr lang="en-US" sz="1600" dirty="0" err="1" smtClean="0">
                <a:cs typeface="Times New Roman" pitchFamily="18" charset="0"/>
              </a:rPr>
              <a:t>combustibil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gaz</a:t>
            </a:r>
            <a:r>
              <a:rPr lang="en-US" sz="1600" dirty="0" smtClean="0">
                <a:cs typeface="Times New Roman" pitchFamily="18" charset="0"/>
              </a:rPr>
              <a:t> natural</a:t>
            </a:r>
            <a:endParaRPr lang="ro-RO" sz="1600" dirty="0"/>
          </a:p>
        </p:txBody>
      </p:sp>
      <p:graphicFrame>
        <p:nvGraphicFramePr>
          <p:cNvPr id="8" name="Group 2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16039"/>
              </p:ext>
            </p:extLst>
          </p:nvPr>
        </p:nvGraphicFramePr>
        <p:xfrm>
          <a:off x="827088" y="2286000"/>
          <a:ext cx="7705725" cy="2042160"/>
        </p:xfrm>
        <a:graphic>
          <a:graphicData uri="http://schemas.openxmlformats.org/drawingml/2006/table">
            <a:tbl>
              <a:tblPr/>
              <a:tblGrid>
                <a:gridCol w="2206625"/>
                <a:gridCol w="1058862"/>
                <a:gridCol w="1141413"/>
                <a:gridCol w="1098550"/>
                <a:gridCol w="1100137"/>
                <a:gridCol w="110013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Putere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termica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[kW/t]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Poluant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Unitate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100 - 300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300 - 500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500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Particule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suspensie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mg/Nm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o-R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o-R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o-R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mg/Nm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o-R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kumimoji="0" lang="en-US" sz="14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exprimat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SO</a:t>
                      </a:r>
                      <a:r>
                        <a:rPr kumimoji="0" lang="en-US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mg/Nm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o-R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US" sz="14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exprimat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NO</a:t>
                      </a:r>
                      <a:r>
                        <a:rPr kumimoji="0" lang="en-US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mg/Nm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kumimoji="0" lang="ro-R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84929" y="1150210"/>
            <a:ext cx="257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Conform </a:t>
            </a:r>
            <a:r>
              <a:rPr lang="en-US" dirty="0" err="1" smtClean="0"/>
              <a:t>Ordin</a:t>
            </a:r>
            <a:r>
              <a:rPr lang="en-US" dirty="0" smtClean="0"/>
              <a:t> </a:t>
            </a:r>
            <a:r>
              <a:rPr lang="en-US" dirty="0"/>
              <a:t>462/1993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8600" y="139035"/>
            <a:ext cx="864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dirty="0" err="1" smtClean="0"/>
              <a:t>Senzori</a:t>
            </a:r>
            <a:r>
              <a:rPr lang="en-US" sz="2000" b="1" dirty="0" smtClean="0"/>
              <a:t> cu </a:t>
            </a:r>
            <a:r>
              <a:rPr lang="en-US" sz="2000" b="1" dirty="0" err="1" smtClean="0"/>
              <a:t>oxizi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metalici</a:t>
            </a:r>
            <a:endParaRPr lang="en-US" sz="2000" b="1" dirty="0"/>
          </a:p>
        </p:txBody>
      </p:sp>
      <p:graphicFrame>
        <p:nvGraphicFramePr>
          <p:cNvPr id="26" name="Group 1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599326"/>
              </p:ext>
            </p:extLst>
          </p:nvPr>
        </p:nvGraphicFramePr>
        <p:xfrm>
          <a:off x="276412" y="3962400"/>
          <a:ext cx="4800600" cy="2331086"/>
        </p:xfrm>
        <a:graphic>
          <a:graphicData uri="http://schemas.openxmlformats.org/drawingml/2006/table">
            <a:tbl>
              <a:tblPr/>
              <a:tblGrid>
                <a:gridCol w="3200400"/>
                <a:gridCol w="1600200"/>
              </a:tblGrid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Oxid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metalic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Gaz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detectat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TiO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Fe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ZnO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ZrO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SnO</a:t>
                      </a:r>
                      <a:r>
                        <a:rPr kumimoji="0" lang="en-US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NiO, ZnO, ZrO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SnO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In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Fe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Co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ZnO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SnO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VO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ZnO, Al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SnO</a:t>
                      </a:r>
                      <a:r>
                        <a:rPr kumimoji="0" lang="en-US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halogens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951120"/>
              </p:ext>
            </p:extLst>
          </p:nvPr>
        </p:nvGraphicFramePr>
        <p:xfrm>
          <a:off x="323850" y="1836737"/>
          <a:ext cx="15351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4" imgW="838080" imgH="266400" progId="Equation.3">
                  <p:embed/>
                </p:oleObj>
              </mc:Choice>
              <mc:Fallback>
                <p:oleObj name="Equation" r:id="rId4" imgW="8380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836737"/>
                        <a:ext cx="1535113" cy="487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12"/>
          <p:cNvSpPr txBox="1">
            <a:spLocks noChangeArrowheads="1"/>
          </p:cNvSpPr>
          <p:nvPr/>
        </p:nvSpPr>
        <p:spPr bwMode="auto">
          <a:xfrm>
            <a:off x="228600" y="2413000"/>
            <a:ext cx="241141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R = </a:t>
            </a:r>
            <a:r>
              <a:rPr lang="en-US" sz="1600" dirty="0" err="1" smtClean="0"/>
              <a:t>rezistenta</a:t>
            </a:r>
            <a:r>
              <a:rPr lang="en-US" sz="1600" dirty="0" smtClean="0"/>
              <a:t> </a:t>
            </a:r>
            <a:r>
              <a:rPr lang="en-US" sz="1600" dirty="0" err="1" smtClean="0"/>
              <a:t>senzorului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/>
              <a:t>A, </a:t>
            </a:r>
            <a:r>
              <a:rPr lang="el-GR" sz="1600" dirty="0">
                <a:cs typeface="Times New Roman" pitchFamily="18" charset="0"/>
              </a:rPr>
              <a:t>α</a:t>
            </a:r>
            <a:r>
              <a:rPr lang="en-US" sz="1600" dirty="0">
                <a:cs typeface="Times New Roman" pitchFamily="18" charset="0"/>
              </a:rPr>
              <a:t> = </a:t>
            </a:r>
            <a:r>
              <a:rPr lang="en-US" sz="1600" dirty="0" err="1" smtClean="0">
                <a:cs typeface="Times New Roman" pitchFamily="18" charset="0"/>
              </a:rPr>
              <a:t>constante</a:t>
            </a:r>
            <a:endParaRPr lang="en-US" sz="16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cs typeface="Times New Roman" pitchFamily="18" charset="0"/>
              </a:rPr>
              <a:t>C = </a:t>
            </a:r>
            <a:r>
              <a:rPr lang="en-US" sz="1600" dirty="0" err="1" smtClean="0">
                <a:cs typeface="Times New Roman" pitchFamily="18" charset="0"/>
              </a:rPr>
              <a:t>concentratia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 err="1" smtClean="0">
                <a:cs typeface="Times New Roman" pitchFamily="18" charset="0"/>
              </a:rPr>
              <a:t>gazului</a:t>
            </a:r>
            <a:endParaRPr lang="el-GR" sz="1600" dirty="0">
              <a:cs typeface="Times New Roman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507108" y="3886200"/>
            <a:ext cx="2765568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dirty="0" err="1" smtClean="0"/>
              <a:t>Avantaje</a:t>
            </a:r>
            <a:endParaRPr lang="en-US" sz="1800" dirty="0" smtClean="0"/>
          </a:p>
          <a:p>
            <a:r>
              <a:rPr lang="en-US" sz="1600" dirty="0" err="1" smtClean="0"/>
              <a:t>Simplitate</a:t>
            </a:r>
            <a:r>
              <a:rPr lang="en-US" sz="1600" dirty="0" smtClean="0"/>
              <a:t>, </a:t>
            </a:r>
            <a:r>
              <a:rPr lang="en-US" sz="1600" dirty="0" err="1" smtClean="0"/>
              <a:t>robustete</a:t>
            </a:r>
            <a:endParaRPr lang="en-US" sz="1600" dirty="0" smtClean="0"/>
          </a:p>
          <a:p>
            <a:r>
              <a:rPr lang="en-US" sz="1600" dirty="0" err="1" smtClean="0"/>
              <a:t>Pret</a:t>
            </a:r>
            <a:r>
              <a:rPr lang="en-US" sz="1600" dirty="0" smtClean="0"/>
              <a:t> </a:t>
            </a:r>
            <a:r>
              <a:rPr lang="en-US" sz="1600" dirty="0" err="1" smtClean="0"/>
              <a:t>scazut</a:t>
            </a:r>
            <a:endParaRPr lang="en-US" sz="1600" dirty="0" smtClean="0"/>
          </a:p>
          <a:p>
            <a:r>
              <a:rPr lang="en-US" sz="1600" dirty="0" err="1" smtClean="0"/>
              <a:t>Gabarit</a:t>
            </a:r>
            <a:r>
              <a:rPr lang="en-US" sz="1600" dirty="0" smtClean="0"/>
              <a:t> </a:t>
            </a:r>
            <a:r>
              <a:rPr lang="en-US" sz="1600" dirty="0" err="1" smtClean="0"/>
              <a:t>redus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800" b="1" dirty="0" err="1" smtClean="0"/>
              <a:t>Dezavantaje</a:t>
            </a:r>
            <a:endParaRPr lang="en-US" sz="1800" b="1" dirty="0" smtClean="0"/>
          </a:p>
          <a:p>
            <a:r>
              <a:rPr lang="en-US" sz="1600" dirty="0" err="1" smtClean="0"/>
              <a:t>Sensibilitate</a:t>
            </a:r>
            <a:r>
              <a:rPr lang="en-US" sz="1600" dirty="0" smtClean="0"/>
              <a:t> </a:t>
            </a:r>
            <a:r>
              <a:rPr lang="en-US" sz="1600" dirty="0" err="1" smtClean="0"/>
              <a:t>scazuta</a:t>
            </a:r>
            <a:endParaRPr lang="en-US" sz="1600" dirty="0" smtClean="0"/>
          </a:p>
          <a:p>
            <a:r>
              <a:rPr lang="en-US" sz="1600" dirty="0" err="1" smtClean="0"/>
              <a:t>Consum</a:t>
            </a:r>
            <a:r>
              <a:rPr lang="en-US" sz="1600" dirty="0" smtClean="0"/>
              <a:t> </a:t>
            </a:r>
            <a:r>
              <a:rPr lang="en-US" sz="1600" dirty="0" err="1" smtClean="0"/>
              <a:t>ridicat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50" y="990600"/>
            <a:ext cx="6476186" cy="2667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76200"/>
            <a:ext cx="1905000" cy="1905000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8600" y="516008"/>
            <a:ext cx="864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dirty="0" err="1" smtClean="0"/>
              <a:t>Masurarea</a:t>
            </a:r>
            <a:r>
              <a:rPr lang="en-US" sz="2000" b="1" dirty="0" smtClean="0"/>
              <a:t> COV </a:t>
            </a:r>
            <a:r>
              <a:rPr lang="en-US" sz="2000" b="1" dirty="0" err="1" smtClean="0"/>
              <a:t>prin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fotoionizare</a:t>
            </a:r>
            <a:endParaRPr lang="en-US" sz="2000" b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6908800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60774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RO" b="1" dirty="0">
                <a:ea typeface="Calibri" pitchFamily="34" charset="0"/>
                <a:cs typeface="Times New Roman" pitchFamily="18" charset="0"/>
              </a:rPr>
              <a:t>Lucrări de efectuat în laborator</a:t>
            </a:r>
            <a:endParaRPr lang="en-US" b="1" dirty="0">
              <a:ea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304800" y="1112966"/>
                <a:ext cx="8458200" cy="4745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ro-RO" sz="1600" b="1" dirty="0"/>
                  <a:t>Analizorul de gaze </a:t>
                </a:r>
                <a:r>
                  <a:rPr lang="ro-RO" sz="1600" b="1" dirty="0" err="1"/>
                  <a:t>MultiRAE</a:t>
                </a:r>
                <a:r>
                  <a:rPr lang="ro-RO" sz="1600" b="1" dirty="0"/>
                  <a:t> Lite</a:t>
                </a:r>
                <a:endParaRPr lang="en-US" sz="1600" dirty="0"/>
              </a:p>
              <a:p>
                <a:r>
                  <a:rPr lang="ro-RO" sz="1600" dirty="0"/>
                  <a:t> </a:t>
                </a:r>
                <a:endParaRPr lang="en-US" sz="1600" dirty="0"/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ro-RO" sz="1600" dirty="0"/>
                  <a:t>Se studiază funcționarea, caracteristicile și modul de lucru al analizorului de gaze </a:t>
                </a:r>
                <a:r>
                  <a:rPr lang="ro-RO" sz="1600" dirty="0" err="1"/>
                  <a:t>MultiRAE</a:t>
                </a:r>
                <a:r>
                  <a:rPr lang="ro-RO" sz="1600" dirty="0"/>
                  <a:t> Lite.</a:t>
                </a:r>
                <a:endParaRPr lang="en-US" sz="1600" dirty="0"/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ro-RO" sz="1600" dirty="0"/>
                  <a:t>Se realizează calibrarea aparatului</a:t>
                </a:r>
                <a:endParaRPr lang="en-US" sz="1600" dirty="0"/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ro-RO" sz="1600" dirty="0"/>
                  <a:t>Se măsoară concentrația gazelor din butelia de gaze etalon CO + SO</a:t>
                </a:r>
                <a:r>
                  <a:rPr lang="ro-RO" sz="1600" baseline="-25000" dirty="0"/>
                  <a:t>2</a:t>
                </a:r>
                <a:r>
                  <a:rPr lang="ro-RO" sz="1600" dirty="0"/>
                  <a:t> + NO.</a:t>
                </a:r>
                <a:endParaRPr lang="en-US" sz="1600" dirty="0"/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ro-RO" sz="1600" dirty="0"/>
                  <a:t>Se măsoară concentrația gazelor din butelia de </a:t>
                </a:r>
                <a:r>
                  <a:rPr lang="ro-RO" sz="1600" dirty="0" err="1"/>
                  <a:t>izobutilenă</a:t>
                </a:r>
                <a:r>
                  <a:rPr lang="ro-RO" sz="1600" dirty="0"/>
                  <a:t>. </a:t>
                </a:r>
                <a:endParaRPr lang="en-US" sz="1600" dirty="0"/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ro-RO" sz="1600" dirty="0"/>
                  <a:t>Se calculează erorile relative de măsură ca:</a:t>
                </a:r>
                <a:endParaRPr lang="en-US" sz="16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1600" i="1"/>
                        <m:t>𝜖</m:t>
                      </m:r>
                      <m:r>
                        <a:rPr lang="ro-RO" sz="1600" i="1"/>
                        <m:t>=</m:t>
                      </m:r>
                      <m:f>
                        <m:fPr>
                          <m:ctrlPr>
                            <a:rPr lang="en-US" sz="1600" i="1"/>
                          </m:ctrlPr>
                        </m:fPr>
                        <m:num>
                          <m:r>
                            <a:rPr lang="ro-RO" sz="1600" i="1"/>
                            <m:t>|</m:t>
                          </m:r>
                          <m:r>
                            <a:rPr lang="ro-RO" sz="1600" i="1"/>
                            <m:t>𝑣𝑎𝑙</m:t>
                          </m:r>
                          <m:r>
                            <a:rPr lang="ro-RO" sz="1600" i="1"/>
                            <m:t>. </m:t>
                          </m:r>
                          <m:r>
                            <a:rPr lang="ro-RO" sz="1600" i="1"/>
                            <m:t>𝑚𝑎𝑠𝑢𝑟𝑎𝑡𝑎</m:t>
                          </m:r>
                          <m:r>
                            <a:rPr lang="ro-RO" sz="1600" i="1"/>
                            <m:t>−</m:t>
                          </m:r>
                          <m:r>
                            <a:rPr lang="ro-RO" sz="1600" i="1"/>
                            <m:t>𝑣𝑎𝑙</m:t>
                          </m:r>
                          <m:r>
                            <a:rPr lang="ro-RO" sz="1600" i="1"/>
                            <m:t>.</m:t>
                          </m:r>
                          <m:r>
                            <a:rPr lang="ro-RO" sz="1600" i="1"/>
                            <m:t>𝑒𝑡𝑎𝑙𝑜𝑛</m:t>
                          </m:r>
                          <m:r>
                            <a:rPr lang="ro-RO" sz="1600" i="1"/>
                            <m:t>|</m:t>
                          </m:r>
                        </m:num>
                        <m:den>
                          <m:r>
                            <a:rPr lang="ro-RO" sz="1600" i="1"/>
                            <m:t>𝑣𝑎𝑙</m:t>
                          </m:r>
                          <m:r>
                            <a:rPr lang="ro-RO" sz="1600" i="1"/>
                            <m:t>.</m:t>
                          </m:r>
                          <m:r>
                            <a:rPr lang="ro-RO" sz="1600" i="1"/>
                            <m:t>𝑒𝑡𝑎𝑙𝑜𝑛</m:t>
                          </m:r>
                        </m:den>
                      </m:f>
                      <m:r>
                        <a:rPr lang="ro-RO" sz="1600" i="1"/>
                        <m:t>100   [%]</m:t>
                      </m:r>
                    </m:oMath>
                  </m:oMathPara>
                </a14:m>
                <a:endParaRPr lang="en-US" sz="1600" dirty="0"/>
              </a:p>
              <a:p>
                <a:pPr marL="342900" lvl="0" indent="-342900">
                  <a:buFont typeface="+mj-lt"/>
                  <a:buAutoNum type="arabicPeriod" startAt="6"/>
                </a:pPr>
                <a:r>
                  <a:rPr lang="ro-RO" sz="1600" dirty="0"/>
                  <a:t>Se trag concluzii privind interferențele și timpii de răspuns ai senzorilor.</a:t>
                </a:r>
                <a:endParaRPr lang="en-US" sz="1600" dirty="0"/>
              </a:p>
              <a:p>
                <a:pPr marL="342900" lvl="0" indent="-342900">
                  <a:buFont typeface="+mj-lt"/>
                  <a:buAutoNum type="arabicPeriod" startAt="6"/>
                </a:pPr>
                <a:r>
                  <a:rPr lang="ro-RO" sz="1600" dirty="0"/>
                  <a:t>Se măsoară calitativ gazele emise la arderea unor materiale inflamabile: bețe chibrit, bețișor parfumat, hârtie.</a:t>
                </a:r>
                <a:endParaRPr lang="en-US" sz="1600" dirty="0"/>
              </a:p>
              <a:p>
                <a:r>
                  <a:rPr lang="ro-RO" sz="1600" dirty="0"/>
                  <a:t> </a:t>
                </a:r>
                <a:endParaRPr lang="en-US" sz="1600" dirty="0"/>
              </a:p>
              <a:p>
                <a:pPr lvl="0"/>
                <a:r>
                  <a:rPr lang="ro-RO" sz="1600" b="1" dirty="0"/>
                  <a:t>Analizorul de gaze arse </a:t>
                </a:r>
                <a:r>
                  <a:rPr lang="ro-RO" sz="1600" b="1" dirty="0" err="1"/>
                  <a:t>Testo</a:t>
                </a:r>
                <a:r>
                  <a:rPr lang="ro-RO" sz="1600" b="1" dirty="0"/>
                  <a:t> 340</a:t>
                </a:r>
                <a:endParaRPr lang="en-US" sz="1600" dirty="0"/>
              </a:p>
              <a:p>
                <a:r>
                  <a:rPr lang="ro-RO" sz="1600" dirty="0"/>
                  <a:t> </a:t>
                </a:r>
                <a:endParaRPr lang="en-US" sz="1600" dirty="0"/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ro-RO" sz="1600" dirty="0"/>
                  <a:t>Se studiază funcționarea, caracteristicile și modul de lucru al analizorului de gaze </a:t>
                </a:r>
                <a:r>
                  <a:rPr lang="ro-RO" sz="1600" dirty="0" err="1"/>
                  <a:t>Testo</a:t>
                </a:r>
                <a:r>
                  <a:rPr lang="ro-RO" sz="1600" dirty="0"/>
                  <a:t> 340 S2.</a:t>
                </a:r>
                <a:endParaRPr lang="en-US" sz="1600" dirty="0"/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ro-RO" sz="1600" dirty="0"/>
                  <a:t>Se măsoară concentrația gazelor din butelia de gaze etalon CO + SO</a:t>
                </a:r>
                <a:r>
                  <a:rPr lang="ro-RO" sz="1600" baseline="-25000" dirty="0"/>
                  <a:t>2</a:t>
                </a:r>
                <a:r>
                  <a:rPr lang="ro-RO" sz="1600" dirty="0"/>
                  <a:t> + NO.</a:t>
                </a:r>
                <a:endParaRPr lang="en-US" sz="1600" dirty="0"/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ro-RO" sz="1600" dirty="0"/>
                  <a:t>Se face o analiză a gazelor evacuate de o centrală de apartament.</a:t>
                </a:r>
                <a:endParaRPr lang="en-US" sz="16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ro-RO" sz="1600" dirty="0"/>
                  <a:t>Se măsoară concentrația gazelor evacuate de o țeavă de eșapament.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112966"/>
                <a:ext cx="8458200" cy="4745786"/>
              </a:xfrm>
              <a:prstGeom prst="rect">
                <a:avLst/>
              </a:prstGeom>
              <a:blipFill rotWithShape="1">
                <a:blip r:embed="rId2"/>
                <a:stretch>
                  <a:fillRect l="-360" b="-11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621913"/>
              </p:ext>
            </p:extLst>
          </p:nvPr>
        </p:nvGraphicFramePr>
        <p:xfrm>
          <a:off x="533400" y="1981200"/>
          <a:ext cx="7076393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"/>
                <a:gridCol w="1828800"/>
                <a:gridCol w="919786"/>
                <a:gridCol w="1288459"/>
                <a:gridCol w="1293689"/>
                <a:gridCol w="1288459"/>
              </a:tblGrid>
              <a:tr h="323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Nr. crt.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Denumire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gaz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Valoare măsurată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Valoare etalon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Eroare calculată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</a:tr>
              <a:tr h="16164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1.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Butelie amestec gaze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MultiRAE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CO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200 ppm CO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250 ppm NO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20 ppm SO</a:t>
                      </a:r>
                      <a:r>
                        <a:rPr lang="ro-RO" sz="1100" baseline="-25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</a:tr>
              <a:tr h="161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SO</a:t>
                      </a:r>
                      <a:r>
                        <a:rPr lang="ro-RO" sz="1100" baseline="-25000">
                          <a:effectLst/>
                        </a:rPr>
                        <a:t>2</a:t>
                      </a:r>
                      <a:r>
                        <a:rPr lang="ro-RO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</a:tr>
              <a:tr h="161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</a:tr>
              <a:tr h="161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COV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</a:tr>
              <a:tr h="16164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2.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Butelie izobutilenă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MultiRAE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CO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100 ppm izobutilenă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</a:tr>
              <a:tr h="161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SO</a:t>
                      </a:r>
                      <a:r>
                        <a:rPr lang="ro-RO" sz="1100" baseline="-25000">
                          <a:effectLst/>
                        </a:rPr>
                        <a:t>2</a:t>
                      </a:r>
                      <a:r>
                        <a:rPr lang="ro-RO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</a:tr>
              <a:tr h="161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</a:tr>
              <a:tr h="161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COV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</a:tr>
              <a:tr h="16164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3.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Materiale inflamabile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MultiRAE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CO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rowSpan="4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SO</a:t>
                      </a:r>
                      <a:r>
                        <a:rPr lang="ro-RO" sz="1100" baseline="-25000">
                          <a:effectLst/>
                        </a:rPr>
                        <a:t>2</a:t>
                      </a:r>
                      <a:r>
                        <a:rPr lang="ro-RO" sz="11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COV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642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4.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Butelie amestec gaze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Testo 340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CO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200 ppm CO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250 ppm NO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20 ppm SO</a:t>
                      </a:r>
                      <a:r>
                        <a:rPr lang="ro-RO" sz="1100" baseline="-25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</a:tr>
              <a:tr h="161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</a:tr>
              <a:tr h="161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SO</a:t>
                      </a:r>
                      <a:r>
                        <a:rPr lang="ro-RO" sz="1100" baseline="-25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</a:tr>
              <a:tr h="161642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5.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Centrală apartament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Testo 340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CO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rowSpan="3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SO</a:t>
                      </a:r>
                      <a:r>
                        <a:rPr lang="ro-RO" sz="1100" baseline="-25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642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6.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Țeava eșapament 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motor Diesel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CO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rowSpan="8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SO</a:t>
                      </a:r>
                      <a:r>
                        <a:rPr lang="ro-RO" sz="1100" baseline="-25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642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7.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Țeava eșapament 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motor benzină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CO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SO</a:t>
                      </a:r>
                      <a:r>
                        <a:rPr lang="ro-RO" sz="1100" baseline="-25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64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8.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Pulberi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interior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exterior</a:t>
                      </a:r>
                      <a:endParaRPr lang="en-US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616" marR="60616" marT="0" marB="0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76200"/>
            <a:ext cx="8229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Măsurarea pulberilor în suspensie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 studiază și se discută metoda gravimetrică de măsurare a pulberilor în suspensie.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 studiază funcționarea, caracteristicile și modul de lucru al numărătorului de particule </a:t>
            </a:r>
            <a:r>
              <a:rPr kumimoji="0" lang="ro-RO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Kanomax</a:t>
            </a: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 măsoară concentrația de pulberi în suspensie în diverse medii: o încăpere, pe stradă, etc.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Tabel cu date experimentale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850" y="685800"/>
            <a:ext cx="864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dirty="0" err="1" smtClean="0"/>
              <a:t>Legislatia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privind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limitele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concentratie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pentru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imisii</a:t>
            </a:r>
            <a:endParaRPr lang="en-US" sz="2000" b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3850" y="1008024"/>
            <a:ext cx="8642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38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dirty="0" smtClean="0"/>
              <a:t>Conform </a:t>
            </a:r>
            <a:r>
              <a:rPr lang="en-US" sz="1800" dirty="0" err="1" smtClean="0"/>
              <a:t>Lege</a:t>
            </a:r>
            <a:r>
              <a:rPr lang="en-US" sz="1800" dirty="0" smtClean="0"/>
              <a:t> 104/2011</a:t>
            </a:r>
            <a:endParaRPr lang="en-US" sz="1800" dirty="0"/>
          </a:p>
        </p:txBody>
      </p:sp>
      <p:graphicFrame>
        <p:nvGraphicFramePr>
          <p:cNvPr id="8" name="Group 2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826840"/>
              </p:ext>
            </p:extLst>
          </p:nvPr>
        </p:nvGraphicFramePr>
        <p:xfrm>
          <a:off x="250825" y="1377356"/>
          <a:ext cx="8713788" cy="4981575"/>
        </p:xfrm>
        <a:graphic>
          <a:graphicData uri="http://schemas.openxmlformats.org/drawingml/2006/table">
            <a:tbl>
              <a:tblPr/>
              <a:tblGrid>
                <a:gridCol w="1654175"/>
                <a:gridCol w="1514475"/>
                <a:gridCol w="1444625"/>
                <a:gridCol w="2084388"/>
                <a:gridCol w="2016125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Poluant</a:t>
                      </a:r>
                      <a:endParaRPr kumimoji="0" lang="ro-R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Valoare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limita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orara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 h)</a:t>
                      </a:r>
                      <a:endParaRPr kumimoji="0" lang="ro-R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Valoare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limita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zilnica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24 h)</a:t>
                      </a:r>
                      <a:endParaRPr kumimoji="0" lang="ro-R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Valoare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limita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anuala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pentru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protectia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sanatatii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umane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 an)</a:t>
                      </a:r>
                      <a:endParaRPr kumimoji="0" lang="ro-R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Valoare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limita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anuala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pentru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protectia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vegetatiei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 an)</a:t>
                      </a:r>
                      <a:endParaRPr kumimoji="0" lang="ro-R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o-RO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350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o-RO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o-RO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NO+NO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o-R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o-RO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o-RO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o-RO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Particule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in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suspensie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(PM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ro-R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o-RO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o-RO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Plumb</a:t>
                      </a:r>
                      <a:endParaRPr kumimoji="0" 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o-RO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Benzen</a:t>
                      </a:r>
                      <a:endParaRPr kumimoji="0" 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o-RO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  <a:endParaRPr kumimoji="0" 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mg/m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o-RO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Ozon</a:t>
                      </a:r>
                      <a:endParaRPr kumimoji="0" 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o-RO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18.000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ro-RO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Arsenic</a:t>
                      </a:r>
                      <a:endParaRPr kumimoji="0" 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o-RO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Cadmiu</a:t>
                      </a:r>
                      <a:endParaRPr kumimoji="0" 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o-RO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Nickel</a:t>
                      </a:r>
                      <a:endParaRPr kumimoji="0" 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g/m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o-RO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o-R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850" y="288924"/>
            <a:ext cx="864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dirty="0" smtClean="0"/>
              <a:t>IMISII</a:t>
            </a:r>
            <a:endParaRPr lang="en-US" sz="2000" b="1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26110" y="685800"/>
            <a:ext cx="77771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b="1" dirty="0">
                <a:latin typeface="Calibri" pitchFamily="34" charset="0"/>
                <a:cs typeface="Calibri" pitchFamily="34" charset="0"/>
              </a:rPr>
              <a:t>Intrebări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2296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1600" dirty="0"/>
              <a:t>Care este principiul de măsurare cu senzori de gaze electrochimici?</a:t>
            </a:r>
            <a:endParaRPr lang="en-US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1600" dirty="0"/>
              <a:t>Care este principiul de măsurare a compușilor organici volatili prin metoda fotoionizării?</a:t>
            </a:r>
            <a:endParaRPr lang="en-US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1600" dirty="0"/>
              <a:t>Care sunt erorile de măsurare a gazelor din buteliile etalon cu cele două analizoare de gaze? Se încadrează rezultatele obținute în intervalele de încredere?</a:t>
            </a:r>
            <a:endParaRPr lang="en-US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1600" dirty="0"/>
              <a:t>Care sunt valorile măsurate ale concentrațiilor de gaze emise de o centrală termică?</a:t>
            </a:r>
            <a:endParaRPr lang="en-US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1600" dirty="0"/>
              <a:t>Cum poate fi optimizată funcționarea unei centrale termice?</a:t>
            </a:r>
            <a:endParaRPr lang="en-US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1600" dirty="0"/>
              <a:t>Faceți o comparație între motorul Diesel și cel cu benzină din punctul de vedere al emisiilor de noxe.</a:t>
            </a:r>
            <a:endParaRPr lang="en-US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1600" dirty="0"/>
              <a:t>Ce posibilități există de reducere a noxelor la autovehicule?</a:t>
            </a:r>
            <a:endParaRPr lang="en-US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1600" dirty="0"/>
              <a:t>Care sunt principiile de măsurare a pulberilor în suspensie?</a:t>
            </a:r>
            <a:endParaRPr lang="en-US" sz="16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1600" dirty="0"/>
              <a:t>Ce sunt PM2,5 și PM10. Care sunt efectele lor asupra sănătății oamenilor?</a:t>
            </a:r>
            <a:endParaRPr lang="en-US" sz="1600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1600" dirty="0"/>
              <a:t>Ce măsuri pot fi luate pentru reducerea poluării cu pulberi în suspensie?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vi-VN" sz="1600" dirty="0">
              <a:latin typeface="Calibri" pitchFamily="34" charset="0"/>
              <a:cs typeface="Calibri" pitchFamily="34" charset="0"/>
            </a:endParaRPr>
          </a:p>
          <a:p>
            <a:endParaRPr lang="vi-VN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449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850" y="787494"/>
            <a:ext cx="864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dirty="0" err="1" smtClean="0"/>
              <a:t>Metode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referinta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pentru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masurarea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imisiilor</a:t>
            </a:r>
            <a:endParaRPr lang="en-US" sz="2000" b="1" dirty="0"/>
          </a:p>
        </p:txBody>
      </p:sp>
      <p:graphicFrame>
        <p:nvGraphicFramePr>
          <p:cNvPr id="9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627134"/>
              </p:ext>
            </p:extLst>
          </p:nvPr>
        </p:nvGraphicFramePr>
        <p:xfrm>
          <a:off x="250825" y="1676400"/>
          <a:ext cx="8713788" cy="2963799"/>
        </p:xfrm>
        <a:graphic>
          <a:graphicData uri="http://schemas.openxmlformats.org/drawingml/2006/table">
            <a:tbl>
              <a:tblPr/>
              <a:tblGrid>
                <a:gridCol w="1730375"/>
                <a:gridCol w="6983413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o-RO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Fluorescenta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ultraviolet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 EN 14212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NO+NO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o-R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Chemiluminiscenta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 EN 14211</a:t>
                      </a:r>
                      <a:endParaRPr kumimoji="0" lang="ro-R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Particule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in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suspensie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(PM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ro-R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Colectarea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filtre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masurarea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masei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pulberilor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colectate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(gravimetric)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 EN 12341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Plumb</a:t>
                      </a:r>
                      <a:endParaRPr kumimoji="0" 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Colectarea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filtre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spectrofotometrie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cu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absorbtie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atomica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Benzen</a:t>
                      </a:r>
                      <a:endParaRPr kumimoji="0" 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Aspirarea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filtre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gazcromatografie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 EN 14662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  <a:endParaRPr kumimoji="0" 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Spectrofotometrie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nedispersiva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infrarosu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(NDIR)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 EN 14626</a:t>
                      </a:r>
                      <a:endParaRPr kumimoji="0" lang="ro-R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Ozon</a:t>
                      </a:r>
                      <a:endParaRPr kumimoji="0" 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Fotometrie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UV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 EN 14625</a:t>
                      </a:r>
                      <a:endParaRPr kumimoji="0" lang="ro-R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850" y="288924"/>
            <a:ext cx="864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dirty="0" smtClean="0"/>
              <a:t>IMISII</a:t>
            </a:r>
            <a:endParaRPr lang="en-US" sz="2000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825" y="589023"/>
            <a:ext cx="8642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Masurarea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spectrofotometrie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nedispersiva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infrarosu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(NDIR)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8015288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635375" y="4437063"/>
          <a:ext cx="13906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4" imgW="774364" imgH="203112" progId="Equation.3">
                  <p:embed/>
                </p:oleObj>
              </mc:Choice>
              <mc:Fallback>
                <p:oleObj name="Equation" r:id="rId4" imgW="77436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437063"/>
                        <a:ext cx="13906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155954" y="1788170"/>
            <a:ext cx="224612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400" dirty="0"/>
              <a:t>A = log(I/Io) = </a:t>
            </a:r>
            <a:r>
              <a:rPr lang="en-US" sz="2400" dirty="0" err="1"/>
              <a:t>k</a:t>
            </a:r>
            <a:r>
              <a:rPr lang="en-US" sz="2400" dirty="0" err="1" smtClean="0"/>
              <a:t>C</a:t>
            </a:r>
            <a:endParaRPr lang="en-US" sz="2400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46343" y="1068358"/>
            <a:ext cx="30972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81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 smtClean="0"/>
              <a:t>Legea</a:t>
            </a:r>
            <a:r>
              <a:rPr lang="en-US" sz="2000" b="1" dirty="0" smtClean="0"/>
              <a:t> Beers Lambert</a:t>
            </a:r>
            <a:endParaRPr lang="en-US" sz="2000" b="1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051050" y="4005263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</a:t>
            </a:r>
            <a:r>
              <a:rPr lang="en-US" baseline="-25000"/>
              <a:t>0</a:t>
            </a:r>
            <a:endParaRPr lang="ro-RO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292725" y="4365625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</a:t>
            </a:r>
            <a:endParaRPr lang="ro-RO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508625" y="1268413"/>
            <a:ext cx="265944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A = </a:t>
            </a:r>
            <a:r>
              <a:rPr lang="en-US" sz="1800" dirty="0" err="1" smtClean="0"/>
              <a:t>absorbanta</a:t>
            </a:r>
            <a:endParaRPr lang="en-US" sz="1800" dirty="0"/>
          </a:p>
          <a:p>
            <a:r>
              <a:rPr lang="en-US" dirty="0" smtClean="0"/>
              <a:t>k</a:t>
            </a:r>
            <a:r>
              <a:rPr lang="en-US" sz="1800" dirty="0" smtClean="0"/>
              <a:t> </a:t>
            </a:r>
            <a:r>
              <a:rPr lang="en-US" sz="1800" dirty="0"/>
              <a:t>= </a:t>
            </a:r>
            <a:r>
              <a:rPr lang="en-US" sz="1800" dirty="0" err="1" smtClean="0"/>
              <a:t>coeficient</a:t>
            </a:r>
            <a:r>
              <a:rPr lang="en-US" sz="1800" dirty="0" smtClean="0"/>
              <a:t> de </a:t>
            </a:r>
            <a:r>
              <a:rPr lang="en-US" sz="1800" dirty="0" err="1" smtClean="0"/>
              <a:t>absorbtie</a:t>
            </a:r>
            <a:endParaRPr lang="en-US" sz="1800" dirty="0"/>
          </a:p>
          <a:p>
            <a:r>
              <a:rPr lang="en-US" sz="1800" dirty="0" smtClean="0"/>
              <a:t>C </a:t>
            </a:r>
            <a:r>
              <a:rPr lang="en-US" sz="1800" dirty="0"/>
              <a:t>= </a:t>
            </a:r>
            <a:r>
              <a:rPr lang="en-US" sz="1800" dirty="0" err="1" smtClean="0"/>
              <a:t>concentratia</a:t>
            </a:r>
            <a:endParaRPr lang="en-US" sz="1800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23850" y="101504"/>
            <a:ext cx="864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dirty="0" smtClean="0"/>
              <a:t>IMISII</a:t>
            </a:r>
            <a:endParaRPr lang="en-US" sz="2000" b="1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0" y="457200"/>
            <a:ext cx="609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Masurarea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000" b="1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chemiluminiscenta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26" y="1412875"/>
            <a:ext cx="720090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590800" y="913979"/>
            <a:ext cx="400843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/>
              <a:t>NO + O</a:t>
            </a:r>
            <a:r>
              <a:rPr lang="en-US" sz="1800" baseline="-25000"/>
              <a:t>3</a:t>
            </a:r>
            <a:r>
              <a:rPr lang="en-US" sz="1800"/>
              <a:t> ==&gt; NO</a:t>
            </a:r>
            <a:r>
              <a:rPr lang="en-US" sz="1800" baseline="-25000"/>
              <a:t>2</a:t>
            </a:r>
            <a:r>
              <a:rPr lang="en-US" sz="1800"/>
              <a:t>+ O</a:t>
            </a:r>
            <a:r>
              <a:rPr lang="en-US" sz="1800" baseline="-25000"/>
              <a:t>2</a:t>
            </a:r>
            <a:r>
              <a:rPr lang="en-US" sz="1800"/>
              <a:t> + hv (0.6 – 3 </a:t>
            </a:r>
            <a:r>
              <a:rPr lang="el-GR" sz="1800">
                <a:cs typeface="Times New Roman" pitchFamily="18" charset="0"/>
              </a:rPr>
              <a:t>μ</a:t>
            </a:r>
            <a:r>
              <a:rPr lang="en-US" sz="1800">
                <a:cs typeface="Times New Roman" pitchFamily="18" charset="0"/>
              </a:rPr>
              <a:t>m)</a:t>
            </a:r>
            <a:endParaRPr lang="el-GR" sz="1800">
              <a:cs typeface="Times New Roman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23850" y="114346"/>
            <a:ext cx="864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dirty="0" smtClean="0"/>
              <a:t>IMISII</a:t>
            </a:r>
            <a:endParaRPr lang="en-US" sz="20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825" y="380540"/>
            <a:ext cx="8642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Masurarea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fluorescenta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 ultraviolet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07609"/>
            <a:ext cx="6626225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674224" y="815197"/>
            <a:ext cx="2469776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u="sng" dirty="0" err="1" smtClean="0"/>
              <a:t>Excitatie</a:t>
            </a:r>
            <a:endParaRPr lang="ro-RO" u="sng" dirty="0"/>
          </a:p>
          <a:p>
            <a:r>
              <a:rPr lang="en-US" dirty="0"/>
              <a:t>S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dirty="0" err="1"/>
              <a:t>hν</a:t>
            </a:r>
            <a:r>
              <a:rPr lang="en-US" baseline="-25000" dirty="0" err="1"/>
              <a:t>ex</a:t>
            </a:r>
            <a:r>
              <a:rPr lang="en-US" dirty="0"/>
              <a:t> → S</a:t>
            </a:r>
            <a:r>
              <a:rPr lang="en-US" baseline="-25000" dirty="0"/>
              <a:t>1</a:t>
            </a:r>
            <a:endParaRPr lang="ro-RO" baseline="-25000" dirty="0"/>
          </a:p>
          <a:p>
            <a:endParaRPr lang="en-US" dirty="0"/>
          </a:p>
          <a:p>
            <a:r>
              <a:rPr lang="en-US" u="sng" dirty="0" err="1" smtClean="0"/>
              <a:t>Fluorescenta</a:t>
            </a:r>
            <a:r>
              <a:rPr lang="en-US" u="sng" dirty="0" smtClean="0"/>
              <a:t> </a:t>
            </a:r>
            <a:r>
              <a:rPr lang="en-US" u="sng" dirty="0"/>
              <a:t>(</a:t>
            </a:r>
            <a:r>
              <a:rPr lang="en-US" u="sng" dirty="0" err="1" smtClean="0"/>
              <a:t>emisie</a:t>
            </a:r>
            <a:r>
              <a:rPr lang="en-US" u="sng" dirty="0" smtClean="0"/>
              <a:t>)</a:t>
            </a:r>
            <a:r>
              <a:rPr lang="en-US" dirty="0" smtClean="0"/>
              <a:t> </a:t>
            </a:r>
            <a:endParaRPr lang="ro-RO" dirty="0"/>
          </a:p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 → S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dirty="0" err="1"/>
              <a:t>hν</a:t>
            </a:r>
            <a:r>
              <a:rPr lang="en-US" baseline="-25000" dirty="0" err="1"/>
              <a:t>em</a:t>
            </a:r>
            <a:r>
              <a:rPr lang="en-US" dirty="0"/>
              <a:t> + heat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4800" y="114346"/>
            <a:ext cx="864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dirty="0" smtClean="0"/>
              <a:t>IMISII</a:t>
            </a:r>
            <a:endParaRPr lang="en-US" sz="2000" b="1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"/>
            <a:ext cx="441642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71550" y="852068"/>
            <a:ext cx="18415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Teledyne 100E</a:t>
            </a:r>
            <a:r>
              <a:rPr lang="en-US" sz="1800" b="1" dirty="0"/>
              <a:t> </a:t>
            </a:r>
          </a:p>
          <a:p>
            <a:r>
              <a:rPr lang="en-US" sz="1800" b="1" dirty="0"/>
              <a:t>UV Fluorescence</a:t>
            </a:r>
          </a:p>
          <a:p>
            <a:r>
              <a:rPr lang="en-US" sz="1800" b="1" dirty="0"/>
              <a:t>SO2 Analyzer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68300" y="3200400"/>
            <a:ext cx="62992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/>
              <a:t>Ranges: 0-50 ppb to 0-20,000 ppb full scale, user selectable or </a:t>
            </a:r>
            <a:r>
              <a:rPr lang="en-US" sz="1600" dirty="0" err="1"/>
              <a:t>autoranging</a:t>
            </a:r>
            <a:endParaRPr lang="ro-RO" sz="1600" dirty="0"/>
          </a:p>
          <a:p>
            <a:r>
              <a:rPr lang="en-US" sz="1600" dirty="0"/>
              <a:t>Units: ppb, ppm, µg/m</a:t>
            </a:r>
            <a:r>
              <a:rPr lang="en-US" sz="1600" baseline="30000" dirty="0"/>
              <a:t>3</a:t>
            </a:r>
            <a:r>
              <a:rPr lang="en-US" sz="1600" dirty="0"/>
              <a:t>, mg/m</a:t>
            </a:r>
            <a:r>
              <a:rPr lang="en-US" sz="1600" baseline="30000" dirty="0"/>
              <a:t>3</a:t>
            </a:r>
            <a:endParaRPr lang="ro-RO" sz="1600" baseline="30000" dirty="0"/>
          </a:p>
          <a:p>
            <a:r>
              <a:rPr lang="en-US" sz="1600" dirty="0"/>
              <a:t>Zero noise: &lt; 0.2 ppb (RMS)</a:t>
            </a:r>
            <a:endParaRPr lang="ro-RO" sz="1600" dirty="0"/>
          </a:p>
          <a:p>
            <a:r>
              <a:rPr lang="en-US" sz="1600" dirty="0"/>
              <a:t>Span noise: &lt; 0.5% of reading (RMS) above 50 ppb</a:t>
            </a:r>
            <a:endParaRPr lang="ro-RO" sz="1600" dirty="0"/>
          </a:p>
          <a:p>
            <a:r>
              <a:rPr lang="en-US" sz="1600" dirty="0"/>
              <a:t>Lower Detectable Limit (LDL): 0,4 ppb</a:t>
            </a:r>
            <a:endParaRPr lang="ro-RO" sz="1600" dirty="0"/>
          </a:p>
          <a:p>
            <a:r>
              <a:rPr lang="en-US" sz="1600" dirty="0"/>
              <a:t>Linearity: 1% of full scale</a:t>
            </a:r>
            <a:endParaRPr lang="ro-RO" sz="1600" dirty="0"/>
          </a:p>
          <a:p>
            <a:r>
              <a:rPr lang="en-US" sz="1600" dirty="0"/>
              <a:t>Precision: 0.5% of reading above 50 ppb</a:t>
            </a:r>
            <a:endParaRPr lang="ro-RO" sz="1600" dirty="0"/>
          </a:p>
          <a:p>
            <a:r>
              <a:rPr lang="en-US" sz="1600" dirty="0"/>
              <a:t>Analog outputs: 10V, 5V, 1V, 0.1V, selectable</a:t>
            </a:r>
            <a:endParaRPr lang="ro-RO" sz="1600" dirty="0"/>
          </a:p>
          <a:p>
            <a:r>
              <a:rPr lang="en-US" sz="1600" dirty="0"/>
              <a:t>Serial outputs:</a:t>
            </a:r>
            <a:endParaRPr lang="ro-RO" sz="1600" dirty="0"/>
          </a:p>
          <a:p>
            <a:r>
              <a:rPr lang="en-US" sz="1600" dirty="0"/>
              <a:t>	Serial Port 1: RS-232 (DB-9M)</a:t>
            </a:r>
            <a:endParaRPr lang="ro-RO" sz="1600" dirty="0"/>
          </a:p>
          <a:p>
            <a:r>
              <a:rPr lang="en-US" sz="1600" dirty="0"/>
              <a:t>	Serial Port 2: standard RS-232 or optional</a:t>
            </a:r>
            <a:endParaRPr lang="ro-RO" sz="1600" dirty="0"/>
          </a:p>
          <a:p>
            <a:r>
              <a:rPr lang="en-US" sz="1600" dirty="0"/>
              <a:t>	RS-485 (DB-9F), Ethernet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8600" y="331554"/>
            <a:ext cx="864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dirty="0" err="1" smtClean="0"/>
              <a:t>Masurarea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pulberilor</a:t>
            </a:r>
            <a:r>
              <a:rPr lang="en-US" sz="2000" b="1" dirty="0" smtClean="0"/>
              <a:t> in </a:t>
            </a:r>
            <a:r>
              <a:rPr lang="en-US" sz="2000" b="1" dirty="0" err="1" smtClean="0"/>
              <a:t>suspensie</a:t>
            </a:r>
            <a:endParaRPr lang="en-US" sz="2000" b="1" dirty="0"/>
          </a:p>
        </p:txBody>
      </p:sp>
      <p:pic>
        <p:nvPicPr>
          <p:cNvPr id="5" name="Picture 8" descr="Particulate%20Matter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51847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134"/>
          <p:cNvGraphicFramePr>
            <a:graphicFrameLocks/>
          </p:cNvGraphicFramePr>
          <p:nvPr/>
        </p:nvGraphicFramePr>
        <p:xfrm>
          <a:off x="5364163" y="1700213"/>
          <a:ext cx="3522662" cy="3689478"/>
        </p:xfrm>
        <a:graphic>
          <a:graphicData uri="http://schemas.openxmlformats.org/drawingml/2006/table">
            <a:tbl>
              <a:tblPr/>
              <a:tblGrid>
                <a:gridCol w="2195512"/>
                <a:gridCol w="1327150"/>
              </a:tblGrid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Fraction</a:t>
                      </a:r>
                      <a:endParaRPr kumimoji="0" lang="ro-RO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 range</a:t>
                      </a:r>
                      <a:endParaRPr kumimoji="0" lang="ro-RO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PM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(thoracic fraction)</a:t>
                      </a:r>
                      <a:endParaRPr kumimoji="0" lang="ro-R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PM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(respirable fraction)</a:t>
                      </a:r>
                      <a:endParaRPr kumimoji="0" lang="ro-R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2.5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PM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PM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(coarse fraction)</a:t>
                      </a:r>
                      <a:endParaRPr kumimoji="0" lang="ro-R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2.5 - 10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PM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(fine fraction)</a:t>
                      </a:r>
                      <a:endParaRPr kumimoji="0" lang="ro-R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Ultrafine (UFP or UP)</a:t>
                      </a:r>
                      <a:endParaRPr kumimoji="0" lang="ro-R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0.1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ro-R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8600" y="331554"/>
            <a:ext cx="864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 b="1" dirty="0" err="1" smtClean="0"/>
              <a:t>Masurarea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pulberilor</a:t>
            </a:r>
            <a:r>
              <a:rPr lang="en-US" sz="2000" b="1" dirty="0" smtClean="0"/>
              <a:t> in </a:t>
            </a:r>
            <a:r>
              <a:rPr lang="en-US" sz="2000" b="1" dirty="0" err="1" smtClean="0"/>
              <a:t>suspensie</a:t>
            </a:r>
            <a:endParaRPr lang="en-US" sz="2000" b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838200"/>
            <a:ext cx="883920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6700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err="1" smtClean="0"/>
              <a:t>Metoda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gravimetrica</a:t>
            </a:r>
            <a:r>
              <a:rPr lang="en-US" sz="2000" b="1" dirty="0" smtClean="0"/>
              <a:t> </a:t>
            </a:r>
            <a:r>
              <a:rPr lang="vi-VN" sz="1600" dirty="0" smtClean="0"/>
              <a:t>constă</a:t>
            </a:r>
            <a:r>
              <a:rPr lang="en-US" sz="1600" dirty="0" smtClean="0"/>
              <a:t> </a:t>
            </a:r>
            <a:r>
              <a:rPr lang="vi-VN" sz="1600" dirty="0" smtClean="0"/>
              <a:t>în </a:t>
            </a:r>
            <a:r>
              <a:rPr lang="vi-VN" sz="1600" dirty="0"/>
              <a:t>aspirarea unui volum de aer pe filtre de </a:t>
            </a:r>
            <a:r>
              <a:rPr lang="vi-VN" sz="1600" dirty="0" smtClean="0"/>
              <a:t>membrană</a:t>
            </a:r>
            <a:r>
              <a:rPr lang="en-US" sz="1600" dirty="0" smtClean="0"/>
              <a:t> </a:t>
            </a:r>
            <a:r>
              <a:rPr lang="vi-VN" sz="1600" dirty="0" smtClean="0"/>
              <a:t>cu dimensiunea</a:t>
            </a:r>
            <a:r>
              <a:rPr lang="en-US" sz="1600" dirty="0" smtClean="0"/>
              <a:t> </a:t>
            </a:r>
            <a:r>
              <a:rPr lang="vi-VN" sz="1600" dirty="0" smtClean="0"/>
              <a:t>medie </a:t>
            </a:r>
            <a:r>
              <a:rPr lang="vi-VN" sz="1600" dirty="0"/>
              <a:t>a porilor de 0.80-0.85 </a:t>
            </a:r>
            <a:r>
              <a:rPr lang="el-GR" sz="1600" dirty="0" smtClean="0"/>
              <a:t>μ</a:t>
            </a:r>
            <a:r>
              <a:rPr lang="vi-VN" sz="1600" dirty="0" smtClean="0"/>
              <a:t>m</a:t>
            </a:r>
            <a:r>
              <a:rPr lang="en-US" sz="1600" dirty="0" smtClean="0"/>
              <a:t> </a:t>
            </a:r>
            <a:r>
              <a:rPr lang="vi-VN" sz="1600" dirty="0" smtClean="0"/>
              <a:t>şi cântărirea </a:t>
            </a:r>
            <a:r>
              <a:rPr lang="vi-VN" sz="1600" dirty="0"/>
              <a:t>pulberilor depuse pe filtru</a:t>
            </a:r>
            <a:r>
              <a:rPr lang="vi-VN" sz="1600" dirty="0" smtClean="0"/>
              <a:t>.</a:t>
            </a:r>
            <a:endParaRPr lang="en-US" sz="1600" dirty="0" smtClean="0"/>
          </a:p>
          <a:p>
            <a:endParaRPr lang="en-US" sz="1600" dirty="0"/>
          </a:p>
          <a:p>
            <a:pPr marL="0" indent="0"/>
            <a:r>
              <a:rPr lang="en-US" sz="1800" b="1" dirty="0" err="1" smtClean="0"/>
              <a:t>Metoda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nefelometrica</a:t>
            </a:r>
            <a:r>
              <a:rPr lang="en-US" sz="1800" b="1" dirty="0" smtClean="0"/>
              <a:t> </a:t>
            </a:r>
            <a:r>
              <a:rPr lang="en-US" sz="1600" dirty="0" err="1" smtClean="0"/>
              <a:t>consta</a:t>
            </a:r>
            <a:r>
              <a:rPr lang="en-US" sz="1600" dirty="0" smtClean="0"/>
              <a:t> in </a:t>
            </a:r>
            <a:r>
              <a:rPr lang="en-US" sz="1600" dirty="0" err="1" smtClean="0"/>
              <a:t>transmiterea</a:t>
            </a:r>
            <a:r>
              <a:rPr lang="en-US" sz="1600" dirty="0" smtClean="0"/>
              <a:t> </a:t>
            </a:r>
            <a:r>
              <a:rPr lang="en-US" sz="1600" dirty="0" err="1" smtClean="0"/>
              <a:t>unui</a:t>
            </a:r>
            <a:r>
              <a:rPr lang="en-US" sz="1600" dirty="0" smtClean="0"/>
              <a:t> </a:t>
            </a:r>
            <a:r>
              <a:rPr lang="en-US" sz="1600" dirty="0" err="1" smtClean="0"/>
              <a:t>fascicul</a:t>
            </a:r>
            <a:r>
              <a:rPr lang="en-US" sz="1600" dirty="0" smtClean="0"/>
              <a:t> de </a:t>
            </a:r>
            <a:r>
              <a:rPr lang="en-US" sz="1600" dirty="0" err="1" smtClean="0"/>
              <a:t>lumina</a:t>
            </a:r>
            <a:r>
              <a:rPr lang="en-US" sz="1600" dirty="0" smtClean="0"/>
              <a:t> (laser) </a:t>
            </a:r>
            <a:r>
              <a:rPr lang="en-US" sz="1600" dirty="0" err="1" smtClean="0"/>
              <a:t>catre</a:t>
            </a:r>
            <a:r>
              <a:rPr lang="en-US" sz="1600" dirty="0" smtClean="0"/>
              <a:t> </a:t>
            </a:r>
            <a:r>
              <a:rPr lang="en-US" sz="1600" dirty="0" err="1" smtClean="0"/>
              <a:t>zona</a:t>
            </a:r>
            <a:r>
              <a:rPr lang="en-US" sz="1600" dirty="0" smtClean="0"/>
              <a:t> </a:t>
            </a:r>
            <a:r>
              <a:rPr lang="en-US" sz="1600" dirty="0" err="1" smtClean="0"/>
              <a:t>incarcata</a:t>
            </a:r>
            <a:r>
              <a:rPr lang="en-US" sz="1600" dirty="0" smtClean="0"/>
              <a:t> cu </a:t>
            </a:r>
            <a:r>
              <a:rPr lang="en-US" sz="1600" dirty="0" err="1" smtClean="0"/>
              <a:t>particule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masurarea</a:t>
            </a:r>
            <a:r>
              <a:rPr lang="en-US" sz="1600" dirty="0" smtClean="0"/>
              <a:t> </a:t>
            </a:r>
            <a:r>
              <a:rPr lang="en-US" sz="1600" dirty="0" err="1" smtClean="0"/>
              <a:t>gradului</a:t>
            </a:r>
            <a:r>
              <a:rPr lang="en-US" sz="1600" dirty="0" smtClean="0"/>
              <a:t> de </a:t>
            </a:r>
            <a:r>
              <a:rPr lang="en-US" sz="1600" dirty="0" err="1" smtClean="0"/>
              <a:t>dispersie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Metoda</a:t>
            </a:r>
            <a:r>
              <a:rPr lang="en-US" sz="1600" dirty="0" smtClean="0"/>
              <a:t> </a:t>
            </a:r>
            <a:r>
              <a:rPr lang="en-US" sz="1600" dirty="0" err="1" smtClean="0"/>
              <a:t>masoara</a:t>
            </a:r>
            <a:r>
              <a:rPr lang="en-US" sz="1600" dirty="0" smtClean="0"/>
              <a:t> </a:t>
            </a:r>
            <a:r>
              <a:rPr lang="en-US" sz="1600" dirty="0" err="1" smtClean="0"/>
              <a:t>numarul</a:t>
            </a:r>
            <a:r>
              <a:rPr lang="en-US" sz="1600" dirty="0" smtClean="0"/>
              <a:t> de </a:t>
            </a:r>
            <a:r>
              <a:rPr lang="en-US" sz="1600" dirty="0" err="1" smtClean="0"/>
              <a:t>particule</a:t>
            </a:r>
            <a:r>
              <a:rPr lang="en-US" sz="1600" dirty="0" smtClean="0"/>
              <a:t> aspirate </a:t>
            </a:r>
            <a:r>
              <a:rPr lang="en-US" sz="1600" dirty="0" err="1" smtClean="0"/>
              <a:t>dintr</a:t>
            </a:r>
            <a:r>
              <a:rPr lang="en-US" sz="1600" dirty="0" smtClean="0"/>
              <a:t>-un </a:t>
            </a:r>
            <a:r>
              <a:rPr lang="en-US" sz="1600" dirty="0" err="1" smtClean="0"/>
              <a:t>volum</a:t>
            </a:r>
            <a:r>
              <a:rPr lang="en-US" sz="1600" dirty="0" smtClean="0"/>
              <a:t> </a:t>
            </a:r>
            <a:r>
              <a:rPr lang="en-US" sz="1600" dirty="0" err="1" smtClean="0"/>
              <a:t>intr</a:t>
            </a:r>
            <a:r>
              <a:rPr lang="en-US" sz="1600" dirty="0" smtClean="0"/>
              <a:t>-un </a:t>
            </a:r>
            <a:r>
              <a:rPr lang="en-US" sz="1600" dirty="0" err="1" smtClean="0"/>
              <a:t>timp</a:t>
            </a:r>
            <a:r>
              <a:rPr lang="en-US" sz="1600" dirty="0" smtClean="0"/>
              <a:t> dat.</a:t>
            </a:r>
          </a:p>
          <a:p>
            <a:r>
              <a:rPr lang="en-US" sz="1600" dirty="0" err="1" smtClean="0"/>
              <a:t>Pentru</a:t>
            </a:r>
            <a:r>
              <a:rPr lang="en-US" sz="1600" dirty="0" smtClean="0"/>
              <a:t> </a:t>
            </a:r>
            <a:r>
              <a:rPr lang="en-US" sz="1600" dirty="0" err="1" smtClean="0"/>
              <a:t>masurarea</a:t>
            </a:r>
            <a:r>
              <a:rPr lang="en-US" sz="1600" dirty="0" smtClean="0"/>
              <a:t> in mg/m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</a:t>
            </a:r>
            <a:r>
              <a:rPr lang="en-US" sz="1600" dirty="0" err="1" smtClean="0"/>
              <a:t>este</a:t>
            </a:r>
            <a:r>
              <a:rPr lang="en-US" sz="1600" dirty="0" smtClean="0"/>
              <a:t> </a:t>
            </a:r>
            <a:r>
              <a:rPr lang="en-US" sz="1600" dirty="0" err="1" smtClean="0"/>
              <a:t>necesar</a:t>
            </a:r>
            <a:r>
              <a:rPr lang="en-US" sz="1600" dirty="0" smtClean="0"/>
              <a:t> de </a:t>
            </a:r>
            <a:r>
              <a:rPr lang="en-US" sz="1600" dirty="0" err="1" smtClean="0"/>
              <a:t>stiut</a:t>
            </a:r>
            <a:r>
              <a:rPr lang="en-US" sz="1600" dirty="0" smtClean="0"/>
              <a:t> </a:t>
            </a:r>
            <a:r>
              <a:rPr lang="en-US" sz="1600" dirty="0" err="1" smtClean="0"/>
              <a:t>greutatea</a:t>
            </a:r>
            <a:r>
              <a:rPr lang="en-US" sz="1600" dirty="0" smtClean="0"/>
              <a:t> </a:t>
            </a:r>
            <a:r>
              <a:rPr lang="en-US" sz="1600" dirty="0" err="1" smtClean="0"/>
              <a:t>unei</a:t>
            </a:r>
            <a:r>
              <a:rPr lang="en-US" sz="1600" dirty="0" smtClean="0"/>
              <a:t> </a:t>
            </a:r>
            <a:r>
              <a:rPr lang="en-US" sz="1600" dirty="0" err="1" smtClean="0"/>
              <a:t>particule</a:t>
            </a:r>
            <a:r>
              <a:rPr lang="en-US" sz="1600" dirty="0" smtClean="0"/>
              <a:t>.</a:t>
            </a:r>
            <a:endParaRPr lang="vi-VN" sz="1600" dirty="0"/>
          </a:p>
          <a:p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224"/>
            <a:ext cx="4963006" cy="198120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63" y="2997118"/>
            <a:ext cx="4057237" cy="273191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Instrumentaţie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măsură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parametrilor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mediu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11416</TotalTime>
  <Words>1294</Words>
  <Application>Microsoft Office PowerPoint</Application>
  <PresentationFormat>On-screen Show (4:3)</PresentationFormat>
  <Paragraphs>443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82</cp:revision>
  <dcterms:created xsi:type="dcterms:W3CDTF">2017-11-11T19:16:29Z</dcterms:created>
  <dcterms:modified xsi:type="dcterms:W3CDTF">2020-05-11T17:00:08Z</dcterms:modified>
</cp:coreProperties>
</file>