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1" r:id="rId5"/>
    <p:sldId id="273" r:id="rId6"/>
    <p:sldId id="275" r:id="rId7"/>
    <p:sldId id="277" r:id="rId8"/>
    <p:sldId id="278" r:id="rId9"/>
    <p:sldId id="279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3" y="-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6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8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8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8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1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4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9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4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42E9-26C0-493B-BC0B-A9EB0FCD0E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B576-4D85-4CDC-B4CE-101FAFA6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75260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solidFill>
                  <a:schemeClr val="tx1"/>
                </a:solidFill>
              </a:rPr>
              <a:t>Lucrare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laborator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289560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800" b="1" dirty="0">
                <a:solidFill>
                  <a:schemeClr val="tx1"/>
                </a:solidFill>
              </a:rPr>
              <a:t>Măsurări sonometrice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ro-RO" sz="2800" b="1" dirty="0">
                <a:solidFill>
                  <a:schemeClr val="tx1"/>
                </a:solidFill>
              </a:rPr>
              <a:t>Măsurări cu sonometrul PULSAR 30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62000" y="838200"/>
            <a:ext cx="76200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853440"/>
            <a:ext cx="77724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Lucrari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efectuat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laborator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studiaza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sonometrul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PULSAR 30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identifica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functiile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calibreaza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aparatul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ajutorul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etalonului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dotare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Utilizand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IV-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Testare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sonometru.VI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masoara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diverse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frecvente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traseaza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graficul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interpreteaza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rezultatele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indicatii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sonometrului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PULSAR 30 cu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indicatiile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sonometru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telefonul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mobil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masoara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diverse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functii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diverse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situatii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(in interior,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etc.)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8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62000" y="838200"/>
            <a:ext cx="4845682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tx1"/>
                </a:solidFill>
              </a:rPr>
              <a:t>SONOMETRUL PULSAR 30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</a:rPr>
              <a:t>Pulsar 30 </a:t>
            </a:r>
            <a:r>
              <a:rPr lang="en-US" sz="1800" dirty="0" err="1" smtClean="0">
                <a:solidFill>
                  <a:schemeClr val="tx1"/>
                </a:solidFill>
              </a:rPr>
              <a:t>este</a:t>
            </a:r>
            <a:r>
              <a:rPr lang="en-US" sz="1800" dirty="0" smtClean="0">
                <a:solidFill>
                  <a:schemeClr val="tx1"/>
                </a:solidFill>
              </a:rPr>
              <a:t> un </a:t>
            </a:r>
            <a:r>
              <a:rPr lang="en-US" sz="1800" dirty="0" err="1" smtClean="0">
                <a:solidFill>
                  <a:schemeClr val="tx1"/>
                </a:solidFill>
              </a:rPr>
              <a:t>aparat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o-RO" sz="1800" dirty="0" smtClean="0">
                <a:solidFill>
                  <a:schemeClr val="tx1"/>
                </a:solidFill>
              </a:rPr>
              <a:t>măsoară </a:t>
            </a:r>
            <a:r>
              <a:rPr lang="ro-RO" sz="1800" dirty="0">
                <a:solidFill>
                  <a:schemeClr val="tx1"/>
                </a:solidFill>
              </a:rPr>
              <a:t>nivelul </a:t>
            </a:r>
            <a:r>
              <a:rPr lang="en-US" sz="1800" dirty="0" smtClean="0">
                <a:solidFill>
                  <a:schemeClr val="tx1"/>
                </a:solidFill>
              </a:rPr>
              <a:t>de </a:t>
            </a:r>
            <a:r>
              <a:rPr lang="en-US" sz="1800" dirty="0" err="1" smtClean="0">
                <a:solidFill>
                  <a:schemeClr val="tx1"/>
                </a:solidFill>
              </a:rPr>
              <a:t>presiune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sonora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o-RO" sz="1800" dirty="0" smtClean="0">
                <a:solidFill>
                  <a:schemeClr val="tx1"/>
                </a:solidFill>
              </a:rPr>
              <a:t>pe </a:t>
            </a:r>
            <a:r>
              <a:rPr lang="ro-RO" sz="1800" dirty="0">
                <a:solidFill>
                  <a:schemeClr val="tx1"/>
                </a:solidFill>
              </a:rPr>
              <a:t>cele 3 game de frecvențe, A, C, Z și pe octave (analizor de </a:t>
            </a:r>
            <a:r>
              <a:rPr lang="ro-RO" sz="1800" dirty="0" err="1" smtClean="0">
                <a:solidFill>
                  <a:schemeClr val="tx1"/>
                </a:solidFill>
              </a:rPr>
              <a:t>octav</a:t>
            </a:r>
            <a:r>
              <a:rPr lang="en-US" sz="1800" dirty="0" smtClean="0">
                <a:solidFill>
                  <a:schemeClr val="tx1"/>
                </a:solidFill>
              </a:rPr>
              <a:t>e</a:t>
            </a:r>
            <a:r>
              <a:rPr lang="ro-RO" sz="1800" dirty="0" smtClean="0">
                <a:solidFill>
                  <a:schemeClr val="tx1"/>
                </a:solidFill>
              </a:rPr>
              <a:t>)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2320" y="2590800"/>
            <a:ext cx="4825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Posibilități de măsurare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772160" y="3200400"/>
            <a:ext cx="746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ro-RO" dirty="0" err="1" smtClean="0"/>
              <a:t>ivele</a:t>
            </a:r>
            <a:r>
              <a:rPr lang="ro-RO" dirty="0" smtClean="0"/>
              <a:t> </a:t>
            </a:r>
            <a:r>
              <a:rPr lang="ro-RO" dirty="0"/>
              <a:t>de presiune sonoră cu ponderare în timp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ro-RO" dirty="0" err="1" smtClean="0"/>
              <a:t>ivele</a:t>
            </a:r>
            <a:r>
              <a:rPr lang="ro-RO" dirty="0" smtClean="0"/>
              <a:t> </a:t>
            </a:r>
            <a:r>
              <a:rPr lang="ro-RO" dirty="0"/>
              <a:t>de presiune sonoră cu ponderare în frecvență</a:t>
            </a:r>
            <a:r>
              <a:rPr lang="en-US" dirty="0"/>
              <a:t> 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ro-RO" dirty="0" err="1" smtClean="0"/>
              <a:t>ivele</a:t>
            </a:r>
            <a:r>
              <a:rPr lang="ro-RO" dirty="0" smtClean="0"/>
              <a:t> </a:t>
            </a:r>
            <a:r>
              <a:rPr lang="ro-RO" dirty="0"/>
              <a:t>echivalente de expunere la zgomot pe anumite perioade de timp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ro-RO" dirty="0" err="1" smtClean="0"/>
              <a:t>ivele</a:t>
            </a:r>
            <a:r>
              <a:rPr lang="ro-RO" dirty="0" smtClean="0"/>
              <a:t> </a:t>
            </a:r>
            <a:r>
              <a:rPr lang="ro-RO" dirty="0"/>
              <a:t>de presiune sonoră pe octave de frecvență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o-RO" dirty="0"/>
              <a:t>Posibilitatea de salvare a valorilor și/sau transmiterea acestora la distanță.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o-RO" dirty="0"/>
              <a:t>Posibilitatea de efectuare a unor calcule statistice.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522" y="304800"/>
            <a:ext cx="3510425" cy="351042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62000" y="838200"/>
            <a:ext cx="76200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70748"/>
            <a:ext cx="4825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Banda de </a:t>
            </a:r>
            <a:r>
              <a:rPr lang="ro-RO" b="1" dirty="0" smtClean="0"/>
              <a:t>frecvență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sonometrelor</a:t>
            </a:r>
            <a:endParaRPr lang="en-US" b="1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39" y="838200"/>
            <a:ext cx="6205162" cy="411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59822"/>
              </p:ext>
            </p:extLst>
          </p:nvPr>
        </p:nvGraphicFramePr>
        <p:xfrm>
          <a:off x="981429" y="4955822"/>
          <a:ext cx="7434504" cy="1187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197"/>
                <a:gridCol w="762000"/>
                <a:gridCol w="850846"/>
                <a:gridCol w="603277"/>
                <a:gridCol w="602538"/>
                <a:gridCol w="603277"/>
                <a:gridCol w="603277"/>
                <a:gridCol w="602538"/>
                <a:gridCol w="603277"/>
                <a:gridCol w="603277"/>
              </a:tblGrid>
              <a:tr h="455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Frecvența (Hz)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A-weighting (dB)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 26.2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16.1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 8.6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3.2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+ 1.2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+ 1.0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-1.1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6.6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C-weighting (dB)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0.8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0.2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0.2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0.8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3.0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8.5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Z-weighting (dB)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62000" y="838200"/>
            <a:ext cx="76200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240" y="1447800"/>
            <a:ext cx="4825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Posibilități de măsurare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777240" y="2057400"/>
            <a:ext cx="746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ro-RO" dirty="0" err="1" smtClean="0"/>
              <a:t>ivele</a:t>
            </a:r>
            <a:r>
              <a:rPr lang="ro-RO" dirty="0" smtClean="0"/>
              <a:t> </a:t>
            </a:r>
            <a:r>
              <a:rPr lang="ro-RO" dirty="0"/>
              <a:t>de presiune sonoră cu ponderare în timp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ro-RO" dirty="0" err="1" smtClean="0"/>
              <a:t>ivele</a:t>
            </a:r>
            <a:r>
              <a:rPr lang="ro-RO" dirty="0" smtClean="0"/>
              <a:t> </a:t>
            </a:r>
            <a:r>
              <a:rPr lang="ro-RO" dirty="0"/>
              <a:t>de presiune sonoră cu ponderare în frecvență</a:t>
            </a:r>
            <a:r>
              <a:rPr lang="en-US" dirty="0"/>
              <a:t> 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ro-RO" dirty="0" err="1" smtClean="0"/>
              <a:t>ivele</a:t>
            </a:r>
            <a:r>
              <a:rPr lang="ro-RO" dirty="0" smtClean="0"/>
              <a:t> </a:t>
            </a:r>
            <a:r>
              <a:rPr lang="ro-RO" dirty="0"/>
              <a:t>echivalente de expunere la zgomot pe anumite perioade de timp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ro-RO" dirty="0" err="1" smtClean="0"/>
              <a:t>ivele</a:t>
            </a:r>
            <a:r>
              <a:rPr lang="ro-RO" dirty="0" smtClean="0"/>
              <a:t> </a:t>
            </a:r>
            <a:r>
              <a:rPr lang="ro-RO" dirty="0"/>
              <a:t>de presiune sonoră pe octave de frecvență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o-RO" dirty="0"/>
              <a:t>Posibilitatea de salvare a valorilor și/sau transmiterea acestora la distanță.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o-RO" dirty="0"/>
              <a:t>Posibilitatea de efectuare a unor calcule statistice.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331720" y="40640"/>
            <a:ext cx="445008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</a:rPr>
              <a:t>SONOMETRUL PULSAR 30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331720" y="40640"/>
            <a:ext cx="445008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</a:rPr>
              <a:t>SONOMETRUL PULSAR 30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280" y="3228976"/>
            <a:ext cx="4163040" cy="177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60" y="5029200"/>
            <a:ext cx="5943600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9742" y="381000"/>
            <a:ext cx="879185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 smtClean="0">
                <a:latin typeface="Arial" pitchFamily="34" charset="0"/>
                <a:cs typeface="Arial" pitchFamily="34" charset="0"/>
              </a:rPr>
              <a:t>Funcții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Nivel presiune sonoră </a:t>
            </a:r>
            <a:r>
              <a:rPr kumimoji="0" lang="ro-RO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 timp scurt (Fast)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 L</a:t>
            </a:r>
            <a:r>
              <a:rPr kumimoji="0" lang="ro-RO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AF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L</a:t>
            </a:r>
            <a:r>
              <a:rPr kumimoji="0" lang="ro-RO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CF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L</a:t>
            </a:r>
            <a:r>
              <a:rPr kumimoji="0" lang="ro-RO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ZF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cu extreme: </a:t>
            </a:r>
            <a:r>
              <a:rPr kumimoji="0" 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ro-RO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Fmin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, </a:t>
            </a:r>
            <a:r>
              <a:rPr kumimoji="0" 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ro-RO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Fmax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Valoare </a:t>
            </a:r>
            <a:r>
              <a:rPr kumimoji="0" 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rms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cu mediere exponențială pe </a:t>
            </a: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125 ms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Nivel presiune sonoră </a:t>
            </a:r>
            <a:r>
              <a:rPr kumimoji="0" lang="ro-RO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 timp lung (Slow)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L</a:t>
            </a:r>
            <a:r>
              <a:rPr kumimoji="0" lang="ro-RO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L</a:t>
            </a:r>
            <a:r>
              <a:rPr kumimoji="0" lang="ro-RO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CS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L</a:t>
            </a:r>
            <a:r>
              <a:rPr kumimoji="0" lang="ro-RO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ZS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cu extreme: </a:t>
            </a:r>
            <a:r>
              <a:rPr kumimoji="0" 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ro-RO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Smin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, </a:t>
            </a:r>
            <a:r>
              <a:rPr kumimoji="0" 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ro-RO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Smax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Valoare </a:t>
            </a:r>
            <a:r>
              <a:rPr kumimoji="0" 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rms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cu mediere exponențială pe </a:t>
            </a: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Fast – </a:t>
            </a:r>
            <a:r>
              <a:rPr kumimoji="0" lang="ro-RO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este recomandat pentru măsurări de presiune sonoră care variază relativ lent (ex.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zgomote de fond), iar</a:t>
            </a: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Slow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este recomandat pentru presiuni sonore ce variază rapid.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81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331720" y="40640"/>
            <a:ext cx="445008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</a:rPr>
              <a:t>SONOMETRUL PULSAR 30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9742" y="1143000"/>
            <a:ext cx="879185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 smtClean="0">
                <a:latin typeface="Arial" pitchFamily="34" charset="0"/>
                <a:cs typeface="Arial" pitchFamily="34" charset="0"/>
              </a:rPr>
              <a:t>Funcții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dirty="0" smtClean="0"/>
              <a:t>3. </a:t>
            </a:r>
            <a:r>
              <a:rPr lang="ro-RO" dirty="0" smtClean="0"/>
              <a:t>Nivel </a:t>
            </a:r>
            <a:r>
              <a:rPr lang="ro-RO" dirty="0"/>
              <a:t>presiune sonoră </a:t>
            </a:r>
            <a:r>
              <a:rPr lang="en-US" b="1" i="1" dirty="0" smtClean="0"/>
              <a:t>d</a:t>
            </a:r>
            <a:r>
              <a:rPr lang="ro-RO" b="1" i="1" dirty="0" smtClean="0"/>
              <a:t>e </a:t>
            </a:r>
            <a:r>
              <a:rPr lang="ro-RO" b="1" i="1" dirty="0"/>
              <a:t>tip impuls (</a:t>
            </a:r>
            <a:r>
              <a:rPr lang="ro-RO" b="1" i="1" dirty="0" err="1"/>
              <a:t>Impulse</a:t>
            </a:r>
            <a:r>
              <a:rPr lang="ro-RO" b="1" i="1" dirty="0"/>
              <a:t>)</a:t>
            </a:r>
            <a:r>
              <a:rPr lang="ro-RO" dirty="0"/>
              <a:t>:  L</a:t>
            </a:r>
            <a:r>
              <a:rPr lang="ro-RO" baseline="-25000" dirty="0"/>
              <a:t>AI</a:t>
            </a:r>
            <a:r>
              <a:rPr lang="ro-RO" dirty="0"/>
              <a:t>, L</a:t>
            </a:r>
            <a:r>
              <a:rPr lang="ro-RO" baseline="-25000" dirty="0"/>
              <a:t>CI</a:t>
            </a:r>
            <a:r>
              <a:rPr lang="ro-RO" dirty="0"/>
              <a:t>, L</a:t>
            </a:r>
            <a:r>
              <a:rPr lang="ro-RO" baseline="-25000" dirty="0"/>
              <a:t>ZI</a:t>
            </a:r>
            <a:r>
              <a:rPr lang="ro-RO" dirty="0"/>
              <a:t>, cu extreme: </a:t>
            </a:r>
            <a:r>
              <a:rPr lang="ro-RO" dirty="0" err="1"/>
              <a:t>L</a:t>
            </a:r>
            <a:r>
              <a:rPr lang="ro-RO" baseline="-25000" dirty="0" err="1"/>
              <a:t>Imin</a:t>
            </a:r>
            <a:r>
              <a:rPr lang="ro-RO" dirty="0"/>
              <a:t> , </a:t>
            </a:r>
            <a:r>
              <a:rPr lang="ro-RO" dirty="0" err="1"/>
              <a:t>L</a:t>
            </a:r>
            <a:r>
              <a:rPr lang="ro-RO" baseline="-25000" dirty="0" err="1"/>
              <a:t>Imax</a:t>
            </a:r>
            <a:endParaRPr lang="en-US" dirty="0"/>
          </a:p>
          <a:p>
            <a:r>
              <a:rPr lang="ro-RO" dirty="0"/>
              <a:t>Valoare </a:t>
            </a:r>
            <a:r>
              <a:rPr lang="ro-RO" dirty="0" err="1"/>
              <a:t>rms</a:t>
            </a:r>
            <a:r>
              <a:rPr lang="ro-RO" dirty="0"/>
              <a:t> cu mediere exponențială pe </a:t>
            </a:r>
            <a:r>
              <a:rPr lang="ro-RO" b="1" dirty="0"/>
              <a:t>35 ms.</a:t>
            </a:r>
            <a:endParaRPr lang="en-US" dirty="0"/>
          </a:p>
          <a:p>
            <a:r>
              <a:rPr lang="ro-RO" b="1" dirty="0"/>
              <a:t> </a:t>
            </a:r>
            <a:endParaRPr lang="en-US" dirty="0"/>
          </a:p>
          <a:p>
            <a:r>
              <a:rPr lang="ro-RO" dirty="0"/>
              <a:t>Modul I se selectează pentru zgomote de foarte scurtă </a:t>
            </a:r>
            <a:r>
              <a:rPr lang="ro-RO" dirty="0" smtClean="0"/>
              <a:t>durată</a:t>
            </a:r>
            <a:r>
              <a:rPr lang="en-US" dirty="0" smtClean="0"/>
              <a:t>.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integrată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păstrată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un detector de </a:t>
            </a:r>
            <a:r>
              <a:rPr lang="en-US" dirty="0" err="1"/>
              <a:t>vârf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la </a:t>
            </a:r>
            <a:r>
              <a:rPr lang="en-US" dirty="0" err="1"/>
              <a:t>afișare</a:t>
            </a:r>
            <a:r>
              <a:rPr lang="en-US" dirty="0"/>
              <a:t>.</a:t>
            </a:r>
          </a:p>
          <a:p>
            <a:r>
              <a:rPr lang="ro-RO" b="1" dirty="0"/>
              <a:t> 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81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655013" y="3810000"/>
            <a:ext cx="7803494" cy="1606554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331720" y="40640"/>
            <a:ext cx="445008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</a:rPr>
              <a:t>SONOMETRUL PULSAR 30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9742" y="727502"/>
            <a:ext cx="879185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 smtClean="0">
                <a:latin typeface="Arial" pitchFamily="34" charset="0"/>
                <a:cs typeface="Arial" pitchFamily="34" charset="0"/>
              </a:rPr>
              <a:t>Funcții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dirty="0" smtClean="0"/>
              <a:t>4. </a:t>
            </a:r>
            <a:r>
              <a:rPr lang="ro-RO" b="1" i="1" dirty="0" smtClean="0"/>
              <a:t>Valoarea </a:t>
            </a:r>
            <a:r>
              <a:rPr lang="ro-RO" b="1" i="1" dirty="0"/>
              <a:t>de vârf </a:t>
            </a:r>
            <a:r>
              <a:rPr lang="ro-RO" dirty="0"/>
              <a:t>a nivelului de presiune sonoră pe un interval de </a:t>
            </a:r>
            <a:r>
              <a:rPr lang="ro-RO" dirty="0" smtClean="0"/>
              <a:t>timp</a:t>
            </a:r>
            <a:r>
              <a:rPr lang="en-US" dirty="0" smtClean="0"/>
              <a:t>.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b="1" dirty="0" err="1"/>
              <a:t>L</a:t>
            </a:r>
            <a:r>
              <a:rPr lang="ro-RO" b="1" baseline="-25000" dirty="0" err="1"/>
              <a:t>pk</a:t>
            </a:r>
            <a:r>
              <a:rPr lang="ro-RO" b="1" dirty="0"/>
              <a:t> (Peak) </a:t>
            </a:r>
            <a:r>
              <a:rPr lang="ro-RO" dirty="0"/>
              <a:t>– este cea mai mare valoare absolută instantanee a nivelului de presiune sonoră de la începutul măsurării, în dB.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en-US" dirty="0" smtClean="0"/>
              <a:t>5. </a:t>
            </a:r>
            <a:r>
              <a:rPr lang="ro-RO" b="1" i="1" dirty="0" smtClean="0"/>
              <a:t>Presiunea </a:t>
            </a:r>
            <a:r>
              <a:rPr lang="ro-RO" b="1" i="1" dirty="0"/>
              <a:t>sonoră echivalentă continuă</a:t>
            </a:r>
            <a:endParaRPr lang="en-US" b="1" i="1" dirty="0"/>
          </a:p>
          <a:p>
            <a:r>
              <a:rPr lang="ro-RO" b="1" dirty="0" err="1"/>
              <a:t>L</a:t>
            </a:r>
            <a:r>
              <a:rPr lang="ro-RO" b="1" baseline="-25000" dirty="0" err="1"/>
              <a:t>eqT</a:t>
            </a:r>
            <a:r>
              <a:rPr lang="ro-RO" baseline="-25000" dirty="0"/>
              <a:t> – </a:t>
            </a:r>
            <a:r>
              <a:rPr lang="ro-RO" dirty="0"/>
              <a:t>media liniară a valorilor instantanee a pătratelor presiunilor sonore între momentele de timp t</a:t>
            </a:r>
            <a:r>
              <a:rPr lang="ro-RO" baseline="-25000" dirty="0"/>
              <a:t>1</a:t>
            </a:r>
            <a:r>
              <a:rPr lang="ro-RO" dirty="0"/>
              <a:t> și t</a:t>
            </a:r>
            <a:r>
              <a:rPr lang="ro-RO" baseline="-25000" dirty="0"/>
              <a:t>2</a:t>
            </a:r>
            <a:r>
              <a:rPr lang="ro-RO" dirty="0"/>
              <a:t>.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81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990600" y="3887143"/>
            <a:ext cx="3223260" cy="106166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5142" y="4905376"/>
            <a:ext cx="8427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Presiunea sonoră echivalentă </a:t>
            </a:r>
            <a:r>
              <a:rPr lang="ro-RO" dirty="0"/>
              <a:t>este presiunea sonoră care, menținută constantă pe tot intervalul de măsurare, produce </a:t>
            </a:r>
            <a:r>
              <a:rPr lang="ro-RO" dirty="0" smtClean="0"/>
              <a:t>ace</a:t>
            </a:r>
            <a:r>
              <a:rPr lang="en-US" dirty="0" err="1" smtClean="0"/>
              <a:t>ea</a:t>
            </a:r>
            <a:r>
              <a:rPr lang="ro-RO" dirty="0" smtClean="0"/>
              <a:t>și energie </a:t>
            </a:r>
            <a:r>
              <a:rPr lang="ro-RO" dirty="0"/>
              <a:t>ca și evenimentul măsurat.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  <a:p>
            <a:r>
              <a:rPr lang="ro-RO" dirty="0"/>
              <a:t>Se utilizează la măsurarea nivelelor sonore variabile ca traficul stradal sau sunete care variază mult în timp.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95671" y="3927546"/>
            <a:ext cx="396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dirty="0"/>
              <a:t>Timpi de mediere:</a:t>
            </a:r>
            <a:endParaRPr lang="en-US" sz="1600" dirty="0"/>
          </a:p>
          <a:p>
            <a:r>
              <a:rPr lang="ro-RO" sz="1600" dirty="0"/>
              <a:t>T – </a:t>
            </a:r>
            <a:r>
              <a:rPr lang="ro-RO" sz="1600" dirty="0" smtClean="0"/>
              <a:t>interval </a:t>
            </a:r>
            <a:r>
              <a:rPr lang="en-US" sz="1600" dirty="0" smtClean="0"/>
              <a:t>de </a:t>
            </a:r>
            <a:r>
              <a:rPr lang="en-US" sz="1600" dirty="0" err="1" smtClean="0"/>
              <a:t>timp</a:t>
            </a:r>
            <a:r>
              <a:rPr lang="en-US" sz="1600" dirty="0" smtClean="0"/>
              <a:t> </a:t>
            </a:r>
            <a:r>
              <a:rPr lang="en-US" sz="1600" dirty="0" err="1" smtClean="0"/>
              <a:t>programabil</a:t>
            </a:r>
            <a:endParaRPr lang="en-US" sz="1600" dirty="0"/>
          </a:p>
          <a:p>
            <a:r>
              <a:rPr lang="ro-RO" sz="1600" dirty="0"/>
              <a:t>t – timpul scurs de la începerea </a:t>
            </a:r>
            <a:r>
              <a:rPr lang="ro-RO" sz="1600" dirty="0" smtClean="0"/>
              <a:t>măsurării</a:t>
            </a:r>
            <a:endParaRPr lang="en-US" sz="1600" dirty="0" smtClean="0"/>
          </a:p>
          <a:p>
            <a:r>
              <a:rPr lang="en-US" sz="1600" dirty="0"/>
              <a:t>p</a:t>
            </a:r>
            <a:r>
              <a:rPr lang="en-US" sz="1600" baseline="-25000" dirty="0" smtClean="0"/>
              <a:t>0 </a:t>
            </a:r>
            <a:r>
              <a:rPr lang="en-US" sz="1600" dirty="0" smtClean="0"/>
              <a:t>= 20 </a:t>
            </a:r>
            <a:r>
              <a:rPr lang="en-US" sz="1600" dirty="0" smtClean="0">
                <a:latin typeface="Calibri"/>
                <a:cs typeface="Calibri"/>
              </a:rPr>
              <a:t>µPa</a:t>
            </a:r>
            <a:endParaRPr lang="en-US" sz="16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331720" y="40640"/>
            <a:ext cx="445008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</a:rPr>
              <a:t>SONOMETRUL PULSAR 30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9742" y="1116310"/>
            <a:ext cx="604865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 smtClean="0">
                <a:latin typeface="Arial" pitchFamily="34" charset="0"/>
                <a:cs typeface="Arial" pitchFamily="34" charset="0"/>
              </a:rPr>
              <a:t>Funcții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ro-RO" b="1" i="1" dirty="0" smtClean="0"/>
              <a:t>Nivelul </a:t>
            </a:r>
            <a:r>
              <a:rPr lang="ro-RO" b="1" i="1" dirty="0"/>
              <a:t>sonor de expunere </a:t>
            </a:r>
            <a:r>
              <a:rPr lang="ro-RO" dirty="0"/>
              <a:t>(SEL Sound </a:t>
            </a:r>
            <a:r>
              <a:rPr lang="ro-RO" dirty="0" err="1"/>
              <a:t>exposure</a:t>
            </a:r>
            <a:r>
              <a:rPr lang="ro-RO" dirty="0"/>
              <a:t> </a:t>
            </a:r>
            <a:r>
              <a:rPr lang="ro-RO" dirty="0" err="1"/>
              <a:t>level</a:t>
            </a:r>
            <a:r>
              <a:rPr lang="ro-RO" dirty="0"/>
              <a:t>) - </a:t>
            </a:r>
            <a:r>
              <a:rPr lang="ro-RO" dirty="0" smtClean="0"/>
              <a:t>L</a:t>
            </a:r>
            <a:r>
              <a:rPr lang="ro-RO" baseline="-25000" dirty="0" smtClean="0"/>
              <a:t>E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956152" y="2209800"/>
            <a:ext cx="2535838" cy="75838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99742" y="30480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Este nivelul de presiune sonoră care, ținut constant timp de 1 s, prezintă o energie echivalentă energiei acumulate de-a lungul întregului interval de măsurare (în dB</a:t>
            </a:r>
            <a:r>
              <a:rPr lang="ro-RO" dirty="0" smtClean="0"/>
              <a:t>).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ro-RO" b="1" i="1" dirty="0" smtClean="0"/>
              <a:t>Nivele </a:t>
            </a:r>
            <a:r>
              <a:rPr lang="ro-RO" b="1" i="1" dirty="0"/>
              <a:t>procentuale de depășire</a:t>
            </a:r>
            <a:r>
              <a:rPr lang="ro-RO" dirty="0"/>
              <a:t>: L</a:t>
            </a:r>
            <a:r>
              <a:rPr lang="ro-RO" baseline="-25000" dirty="0"/>
              <a:t>99</a:t>
            </a:r>
            <a:r>
              <a:rPr lang="ro-RO" dirty="0"/>
              <a:t>, L</a:t>
            </a:r>
            <a:r>
              <a:rPr lang="ro-RO" baseline="-25000" dirty="0"/>
              <a:t>95</a:t>
            </a:r>
            <a:r>
              <a:rPr lang="ro-RO" dirty="0"/>
              <a:t>, L</a:t>
            </a:r>
            <a:r>
              <a:rPr lang="ro-RO" baseline="-25000" dirty="0"/>
              <a:t>90</a:t>
            </a:r>
            <a:r>
              <a:rPr lang="ro-RO" dirty="0"/>
              <a:t>, L</a:t>
            </a:r>
            <a:r>
              <a:rPr lang="ro-RO" baseline="-25000" dirty="0"/>
              <a:t>50</a:t>
            </a:r>
            <a:r>
              <a:rPr lang="ro-RO" dirty="0"/>
              <a:t>, L</a:t>
            </a:r>
            <a:r>
              <a:rPr lang="ro-RO" baseline="-25000" dirty="0"/>
              <a:t>10</a:t>
            </a:r>
            <a:r>
              <a:rPr lang="ro-RO" dirty="0"/>
              <a:t>, L</a:t>
            </a:r>
            <a:r>
              <a:rPr lang="ro-RO" baseline="-25000" dirty="0"/>
              <a:t>5</a:t>
            </a:r>
            <a:r>
              <a:rPr lang="ro-RO" dirty="0"/>
              <a:t> și L</a:t>
            </a:r>
            <a:r>
              <a:rPr lang="ro-RO" baseline="-25000" dirty="0"/>
              <a:t>1</a:t>
            </a:r>
            <a:r>
              <a:rPr lang="ro-RO" dirty="0"/>
              <a:t> sunt nivelele care au fost depășite în timpul a 99%, 95%, 90%, 50%, 10%, 5% și 1% din timpul total de măsurare. Se folosește doar funcția L</a:t>
            </a:r>
            <a:r>
              <a:rPr lang="ro-RO" baseline="-25000" dirty="0"/>
              <a:t>AF</a:t>
            </a:r>
            <a:r>
              <a:rPr lang="ro-RO" baseline="-25000" dirty="0" smtClean="0"/>
              <a:t>.</a:t>
            </a:r>
            <a:endParaRPr lang="en-US" baseline="-25000" dirty="0" smtClean="0"/>
          </a:p>
          <a:p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o </a:t>
            </a:r>
            <a:r>
              <a:rPr lang="en-US" dirty="0" err="1" smtClean="0"/>
              <a:t>masurare</a:t>
            </a:r>
            <a:r>
              <a:rPr lang="en-US" dirty="0" smtClean="0"/>
              <a:t> </a:t>
            </a:r>
            <a:r>
              <a:rPr lang="en-US" dirty="0" err="1" smtClean="0"/>
              <a:t>statistica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15840" y="2252970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dirty="0"/>
              <a:t>T = durata măsurării</a:t>
            </a:r>
            <a:endParaRPr lang="en-US" sz="1600" dirty="0"/>
          </a:p>
          <a:p>
            <a:r>
              <a:rPr lang="ro-RO" sz="1600" dirty="0"/>
              <a:t>T</a:t>
            </a:r>
            <a:r>
              <a:rPr lang="ro-RO" sz="1600" baseline="-25000" dirty="0"/>
              <a:t>0</a:t>
            </a:r>
            <a:r>
              <a:rPr lang="ro-RO" sz="1600" dirty="0"/>
              <a:t> = 1 </a:t>
            </a:r>
            <a:r>
              <a:rPr lang="ro-RO" sz="1600" dirty="0" smtClean="0"/>
              <a:t>s</a:t>
            </a:r>
            <a:endParaRPr lang="en-US" sz="1600" dirty="0" smtClean="0"/>
          </a:p>
          <a:p>
            <a:r>
              <a:rPr lang="en-US" sz="1600" dirty="0"/>
              <a:t>p</a:t>
            </a:r>
            <a:r>
              <a:rPr lang="en-US" sz="1600" baseline="-25000" dirty="0"/>
              <a:t>0 </a:t>
            </a:r>
            <a:r>
              <a:rPr lang="en-US" sz="1600" dirty="0"/>
              <a:t>= 20 </a:t>
            </a:r>
            <a:r>
              <a:rPr lang="en-US" sz="1600" dirty="0" smtClean="0">
                <a:cs typeface="Calibri"/>
              </a:rPr>
              <a:t>µPa</a:t>
            </a:r>
            <a:endParaRPr lang="en-US" sz="16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331720" y="40640"/>
            <a:ext cx="445008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/>
                </a:solidFill>
              </a:rPr>
              <a:t>SONOMETRUL PULSAR 30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9742" y="562314"/>
            <a:ext cx="810605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b="1" dirty="0" smtClean="0">
                <a:latin typeface="Arial" pitchFamily="34" charset="0"/>
                <a:cs typeface="Arial" pitchFamily="34" charset="0"/>
              </a:rPr>
              <a:t>Funcții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b="1" i="1" dirty="0" err="1" smtClean="0"/>
              <a:t>Analizor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spectru</a:t>
            </a:r>
            <a:endParaRPr lang="en-US" b="1" i="1" dirty="0" smtClean="0"/>
          </a:p>
          <a:p>
            <a:endParaRPr lang="en-US" dirty="0" smtClean="0"/>
          </a:p>
          <a:p>
            <a:r>
              <a:rPr lang="ro-RO" dirty="0" smtClean="0"/>
              <a:t>Aparatul </a:t>
            </a:r>
            <a:r>
              <a:rPr lang="ro-RO" dirty="0"/>
              <a:t>determină valoarea echivalentă a presiunii sonore pe octave, centrate pe următoarele frecvențe: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57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634162"/>
              </p:ext>
            </p:extLst>
          </p:nvPr>
        </p:nvGraphicFramePr>
        <p:xfrm>
          <a:off x="1531620" y="2593639"/>
          <a:ext cx="6080760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Frecvența centrală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</a:rPr>
                        <a:t>Frecv</a:t>
                      </a:r>
                      <a:r>
                        <a:rPr lang="ro-RO" sz="1400" dirty="0">
                          <a:effectLst/>
                        </a:rPr>
                        <a:t>. Minimă (Hz)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</a:rPr>
                        <a:t>Frecv</a:t>
                      </a:r>
                      <a:r>
                        <a:rPr lang="ro-RO" sz="1400" dirty="0">
                          <a:effectLst/>
                        </a:rPr>
                        <a:t>. Maximă (Hz)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Banda octavei (Hz)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22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31,5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22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44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63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44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88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44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125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88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177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88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250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177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355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177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500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355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710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355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710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1420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710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2000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1420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2840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1420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4000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2840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5680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2840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8000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5680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11360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5680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16000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11360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22720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11360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Instrumentaţie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măsură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parametrilor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mediu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17175</TotalTime>
  <Words>804</Words>
  <Application>Microsoft Office PowerPoint</Application>
  <PresentationFormat>On-screen Show (4:3)</PresentationFormat>
  <Paragraphs>178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64</cp:revision>
  <dcterms:created xsi:type="dcterms:W3CDTF">2017-11-11T19:16:29Z</dcterms:created>
  <dcterms:modified xsi:type="dcterms:W3CDTF">2020-05-13T05:12:12Z</dcterms:modified>
</cp:coreProperties>
</file>